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inzel Decorative" panose="020B0604020202020204" charset="0"/>
      <p:regular r:id="rId22"/>
    </p:embeddedFont>
    <p:embeddedFont>
      <p:font typeface="Garet" panose="020B0604020202020204" charset="0"/>
      <p:regular r:id="rId23"/>
    </p:embeddedFont>
    <p:embeddedFont>
      <p:font typeface="Garet Bold" panose="020B0604020202020204" charset="0"/>
      <p:regular r:id="rId24"/>
    </p:embeddedFont>
    <p:embeddedFont>
      <p:font typeface="Garet Italics" panose="020B0604020202020204" charset="0"/>
      <p:regular r:id="rId25"/>
    </p:embeddedFont>
    <p:embeddedFont>
      <p:font typeface="Hagrid Text" panose="020B0604020202020204" charset="0"/>
      <p:regular r:id="rId26"/>
    </p:embeddedFont>
    <p:embeddedFont>
      <p:font typeface="Quicksand" panose="020B0604020202020204" charset="0"/>
      <p:regular r:id="rId27"/>
    </p:embeddedFont>
    <p:embeddedFont>
      <p:font typeface="Rafale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oodreads.com/work/quotes/67248428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87362" y="4692841"/>
            <a:ext cx="5832124" cy="5190590"/>
          </a:xfrm>
          <a:custGeom>
            <a:avLst/>
            <a:gdLst/>
            <a:ahLst/>
            <a:cxnLst/>
            <a:rect l="l" t="t" r="r" b="b"/>
            <a:pathLst>
              <a:path w="5832124" h="5190590">
                <a:moveTo>
                  <a:pt x="0" y="0"/>
                </a:moveTo>
                <a:lnTo>
                  <a:pt x="5832124" y="0"/>
                </a:lnTo>
                <a:lnTo>
                  <a:pt x="5832124" y="5190590"/>
                </a:lnTo>
                <a:lnTo>
                  <a:pt x="0" y="51905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2860055">
            <a:off x="12764988" y="2810978"/>
            <a:ext cx="5429258" cy="5307099"/>
          </a:xfrm>
          <a:custGeom>
            <a:avLst/>
            <a:gdLst/>
            <a:ahLst/>
            <a:cxnLst/>
            <a:rect l="l" t="t" r="r" b="b"/>
            <a:pathLst>
              <a:path w="5429258" h="5307099">
                <a:moveTo>
                  <a:pt x="0" y="0"/>
                </a:moveTo>
                <a:lnTo>
                  <a:pt x="5429258" y="0"/>
                </a:lnTo>
                <a:lnTo>
                  <a:pt x="5429258" y="5307100"/>
                </a:lnTo>
                <a:lnTo>
                  <a:pt x="0" y="530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 rot="2638701">
            <a:off x="-145103" y="120336"/>
            <a:ext cx="2347607" cy="4955371"/>
          </a:xfrm>
          <a:custGeom>
            <a:avLst/>
            <a:gdLst/>
            <a:ahLst/>
            <a:cxnLst/>
            <a:rect l="l" t="t" r="r" b="b"/>
            <a:pathLst>
              <a:path w="2347607" h="4955371">
                <a:moveTo>
                  <a:pt x="0" y="0"/>
                </a:moveTo>
                <a:lnTo>
                  <a:pt x="2347606" y="0"/>
                </a:lnTo>
                <a:lnTo>
                  <a:pt x="2347606" y="4955370"/>
                </a:lnTo>
                <a:lnTo>
                  <a:pt x="0" y="49553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420407" y="1518356"/>
            <a:ext cx="12189550" cy="4098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87"/>
              </a:lnSpc>
            </a:pPr>
            <a:r>
              <a:rPr lang="en-US" sz="7776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 </a:t>
            </a:r>
          </a:p>
          <a:p>
            <a:pPr algn="ctr">
              <a:lnSpc>
                <a:spcPts val="10887"/>
              </a:lnSpc>
            </a:pPr>
            <a:r>
              <a:rPr lang="en-US" sz="7776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Um Balanço </a:t>
            </a:r>
          </a:p>
          <a:p>
            <a:pPr algn="ctr">
              <a:lnSpc>
                <a:spcPts val="10887"/>
              </a:lnSpc>
            </a:pPr>
            <a:r>
              <a:rPr lang="en-US" sz="7776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da saúde mental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093801" y="8185379"/>
            <a:ext cx="6516156" cy="1698052"/>
            <a:chOff x="0" y="0"/>
            <a:chExt cx="8688208" cy="2264069"/>
          </a:xfrm>
        </p:grpSpPr>
        <p:sp>
          <p:nvSpPr>
            <p:cNvPr id="7" name="Freeform 7"/>
            <p:cNvSpPr/>
            <p:nvPr/>
          </p:nvSpPr>
          <p:spPr>
            <a:xfrm rot="-939911">
              <a:off x="214669" y="211728"/>
              <a:ext cx="1821468" cy="1840613"/>
            </a:xfrm>
            <a:custGeom>
              <a:avLst/>
              <a:gdLst/>
              <a:ahLst/>
              <a:cxnLst/>
              <a:rect l="l" t="t" r="r" b="b"/>
              <a:pathLst>
                <a:path w="1821468" h="1840613">
                  <a:moveTo>
                    <a:pt x="0" y="0"/>
                  </a:moveTo>
                  <a:lnTo>
                    <a:pt x="1821468" y="0"/>
                  </a:lnTo>
                  <a:lnTo>
                    <a:pt x="1821468" y="1840613"/>
                  </a:lnTo>
                  <a:lnTo>
                    <a:pt x="0" y="1840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20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59149" y="859040"/>
              <a:ext cx="6829059" cy="631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9"/>
                </a:lnSpc>
              </a:pPr>
              <a:r>
                <a:rPr lang="en-US" sz="3557" spc="330">
                  <a:solidFill>
                    <a:srgbClr val="8C6E42"/>
                  </a:solidFill>
                  <a:latin typeface="Hagrid Text"/>
                  <a:ea typeface="Hagrid Text"/>
                  <a:cs typeface="Hagrid Text"/>
                  <a:sym typeface="Hagrid Text"/>
                </a:rPr>
                <a:t>VIVIANE BASTOS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033569" y="1450462"/>
              <a:ext cx="6513299" cy="5374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7"/>
                </a:lnSpc>
              </a:pPr>
              <a:r>
                <a:rPr lang="en-US" sz="3050">
                  <a:solidFill>
                    <a:srgbClr val="8C6E42"/>
                  </a:solidFill>
                  <a:latin typeface="Quicksand"/>
                  <a:ea typeface="Quicksand"/>
                  <a:cs typeface="Quicksand"/>
                  <a:sym typeface="Quicksand"/>
                </a:rPr>
                <a:t>Psicóloga - CRP: 14/11672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21625" y="484924"/>
              <a:ext cx="2150278" cy="1562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738"/>
                </a:lnSpc>
              </a:pPr>
              <a:r>
                <a:rPr lang="en-US" sz="6955">
                  <a:solidFill>
                    <a:srgbClr val="8C6E42"/>
                  </a:solidFill>
                  <a:latin typeface="Rafale"/>
                  <a:ea typeface="Rafale"/>
                  <a:cs typeface="Rafale"/>
                  <a:sym typeface="Rafale"/>
                </a:rPr>
                <a:t>VB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8249" y="-189623"/>
            <a:ext cx="19564499" cy="10808465"/>
          </a:xfrm>
          <a:custGeom>
            <a:avLst/>
            <a:gdLst/>
            <a:ahLst/>
            <a:cxnLst/>
            <a:rect l="l" t="t" r="r" b="b"/>
            <a:pathLst>
              <a:path w="19564499" h="10808465">
                <a:moveTo>
                  <a:pt x="0" y="0"/>
                </a:moveTo>
                <a:lnTo>
                  <a:pt x="19564498" y="0"/>
                </a:lnTo>
                <a:lnTo>
                  <a:pt x="19564498" y="10808464"/>
                </a:lnTo>
                <a:lnTo>
                  <a:pt x="0" y="10808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79" b="-12804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91254" y="2640176"/>
            <a:ext cx="5596746" cy="13991865"/>
          </a:xfrm>
          <a:custGeom>
            <a:avLst/>
            <a:gdLst/>
            <a:ahLst/>
            <a:cxnLst/>
            <a:rect l="l" t="t" r="r" b="b"/>
            <a:pathLst>
              <a:path w="5596746" h="13991865">
                <a:moveTo>
                  <a:pt x="0" y="0"/>
                </a:moveTo>
                <a:lnTo>
                  <a:pt x="5596746" y="0"/>
                </a:lnTo>
                <a:lnTo>
                  <a:pt x="5596746" y="13991865"/>
                </a:lnTo>
                <a:lnTo>
                  <a:pt x="0" y="139918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9295294" flipH="1">
            <a:off x="1002701" y="-4549504"/>
            <a:ext cx="5956885" cy="10270492"/>
          </a:xfrm>
          <a:custGeom>
            <a:avLst/>
            <a:gdLst/>
            <a:ahLst/>
            <a:cxnLst/>
            <a:rect l="l" t="t" r="r" b="b"/>
            <a:pathLst>
              <a:path w="5956885" h="10270492">
                <a:moveTo>
                  <a:pt x="5956885" y="0"/>
                </a:moveTo>
                <a:lnTo>
                  <a:pt x="0" y="0"/>
                </a:lnTo>
                <a:lnTo>
                  <a:pt x="0" y="10270492"/>
                </a:lnTo>
                <a:lnTo>
                  <a:pt x="5956885" y="10270492"/>
                </a:lnTo>
                <a:lnTo>
                  <a:pt x="595688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4638141" y="1446376"/>
            <a:ext cx="12772426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  <a:spcBef>
                <a:spcPct val="0"/>
              </a:spcBef>
            </a:pPr>
            <a:r>
              <a:rPr lang="en-US" sz="7000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Pense!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829392"/>
            <a:ext cx="12931700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Profissionalmente eu me sentiria melhor se...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60180" y="321305"/>
            <a:ext cx="1537040" cy="5114298"/>
          </a:xfrm>
          <a:custGeom>
            <a:avLst/>
            <a:gdLst/>
            <a:ahLst/>
            <a:cxnLst/>
            <a:rect l="l" t="t" r="r" b="b"/>
            <a:pathLst>
              <a:path w="1537040" h="5114298">
                <a:moveTo>
                  <a:pt x="1537040" y="0"/>
                </a:moveTo>
                <a:lnTo>
                  <a:pt x="0" y="0"/>
                </a:lnTo>
                <a:lnTo>
                  <a:pt x="0" y="5114298"/>
                </a:lnTo>
                <a:lnTo>
                  <a:pt x="1537040" y="5114298"/>
                </a:lnTo>
                <a:lnTo>
                  <a:pt x="1537040" y="0"/>
                </a:lnTo>
                <a:close/>
              </a:path>
            </a:pathLst>
          </a:custGeom>
          <a:blipFill>
            <a:blip r:embed="rId2"/>
            <a:stretch>
              <a:fillRect r="-339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2323398" y="2063546"/>
            <a:ext cx="15123612" cy="701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endParaRPr/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As principais evidências de sofrimento psíquico experienciada por profissionais de contabilidade são aquelas ligadas ao </a:t>
            </a:r>
            <a:r>
              <a:rPr lang="en-US" sz="3999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ritmo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3999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de trabalho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, à </a:t>
            </a:r>
            <a:r>
              <a:rPr lang="en-US" sz="3999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cobrança por resultados, atenção a prazos, repetição de tarefas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que contribuem para o </a:t>
            </a:r>
            <a:r>
              <a:rPr lang="en-US" sz="3999" u="sng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esgotamento emocional, estresse, irritação, mau humor, necessidade de isolamento, dores (no corpo e cabeça) e alterações no sono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. 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(22º USP International Conference in Accounting - 2022)</a:t>
            </a:r>
          </a:p>
          <a:p>
            <a:pPr algn="just">
              <a:lnSpc>
                <a:spcPts val="5599"/>
              </a:lnSpc>
            </a:pPr>
            <a:endParaRPr lang="en-US" sz="39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61466" y="534456"/>
            <a:ext cx="8365069" cy="159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7"/>
              </a:lnSpc>
              <a:spcBef>
                <a:spcPct val="0"/>
              </a:spcBef>
            </a:pPr>
            <a:r>
              <a:rPr lang="en-US" sz="92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Estudos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5343" y="2247903"/>
            <a:ext cx="14197314" cy="630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 </a:t>
            </a:r>
            <a:r>
              <a:rPr lang="en-US" sz="3999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imagem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do contador como </a:t>
            </a:r>
            <a:r>
              <a:rPr lang="en-US" sz="3999" u="sng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profissional atarefado e estressado, por viver sob pressão com diversas preocupações 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não é mito e sim, verdade.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 profissão contábil vivencia diariamente situações de </a:t>
            </a:r>
            <a:r>
              <a:rPr lang="en-US" sz="3999" u="sng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pressão, cobrança e estresse, 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 que se estes não forem controlados ao longo do tempo, poderão afetar a </a:t>
            </a:r>
            <a:r>
              <a:rPr lang="en-US" sz="3999" i="1">
                <a:solidFill>
                  <a:srgbClr val="9E666C"/>
                </a:solidFill>
                <a:latin typeface="Garet Italics"/>
                <a:ea typeface="Garet Italics"/>
                <a:cs typeface="Garet Italics"/>
                <a:sym typeface="Garet Italics"/>
              </a:rPr>
              <a:t>saúde emocional</a:t>
            </a: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destes profissionais.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(Saúde Emocional do profissional Contábil: mitos ou verdades)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260180" y="321305"/>
            <a:ext cx="1537040" cy="5114298"/>
          </a:xfrm>
          <a:custGeom>
            <a:avLst/>
            <a:gdLst/>
            <a:ahLst/>
            <a:cxnLst/>
            <a:rect l="l" t="t" r="r" b="b"/>
            <a:pathLst>
              <a:path w="1537040" h="5114298">
                <a:moveTo>
                  <a:pt x="1537040" y="0"/>
                </a:moveTo>
                <a:lnTo>
                  <a:pt x="0" y="0"/>
                </a:lnTo>
                <a:lnTo>
                  <a:pt x="0" y="5114298"/>
                </a:lnTo>
                <a:lnTo>
                  <a:pt x="1537040" y="5114298"/>
                </a:lnTo>
                <a:lnTo>
                  <a:pt x="1537040" y="0"/>
                </a:lnTo>
                <a:close/>
              </a:path>
            </a:pathLst>
          </a:custGeom>
          <a:blipFill>
            <a:blip r:embed="rId2"/>
            <a:stretch>
              <a:fillRect r="-339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4961466" y="140330"/>
            <a:ext cx="8365069" cy="159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7"/>
              </a:lnSpc>
              <a:spcBef>
                <a:spcPct val="0"/>
              </a:spcBef>
            </a:pPr>
            <a:r>
              <a:rPr lang="en-US" sz="92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Estudos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28525" y="5846245"/>
            <a:ext cx="1816631" cy="1796194"/>
          </a:xfrm>
          <a:custGeom>
            <a:avLst/>
            <a:gdLst/>
            <a:ahLst/>
            <a:cxnLst/>
            <a:rect l="l" t="t" r="r" b="b"/>
            <a:pathLst>
              <a:path w="1816631" h="1796194">
                <a:moveTo>
                  <a:pt x="0" y="0"/>
                </a:moveTo>
                <a:lnTo>
                  <a:pt x="1816631" y="0"/>
                </a:lnTo>
                <a:lnTo>
                  <a:pt x="1816631" y="1796194"/>
                </a:lnTo>
                <a:lnTo>
                  <a:pt x="0" y="1796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4547188" y="2153719"/>
            <a:ext cx="12353925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Conhecimento, dedicação e responsabilidades</a:t>
            </a:r>
          </a:p>
          <a:p>
            <a:pPr algn="just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34565" y="7883524"/>
            <a:ext cx="4680942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Pressões diárias e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prazos apertados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700997" y="5671192"/>
            <a:ext cx="4353282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Jornadas longas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52216" y="4070350"/>
            <a:ext cx="14702063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aplicação das legislações, normas, regulamentações técnicas e extensa demanda para processos decisórios.</a:t>
            </a:r>
          </a:p>
        </p:txBody>
      </p:sp>
      <p:sp>
        <p:nvSpPr>
          <p:cNvPr id="7" name="Freeform 7"/>
          <p:cNvSpPr/>
          <p:nvPr/>
        </p:nvSpPr>
        <p:spPr>
          <a:xfrm>
            <a:off x="2834565" y="1996408"/>
            <a:ext cx="1712623" cy="1562768"/>
          </a:xfrm>
          <a:custGeom>
            <a:avLst/>
            <a:gdLst/>
            <a:ahLst/>
            <a:cxnLst/>
            <a:rect l="l" t="t" r="r" b="b"/>
            <a:pathLst>
              <a:path w="1712623" h="1562768">
                <a:moveTo>
                  <a:pt x="0" y="0"/>
                </a:moveTo>
                <a:lnTo>
                  <a:pt x="1712623" y="0"/>
                </a:lnTo>
                <a:lnTo>
                  <a:pt x="1712623" y="1562768"/>
                </a:lnTo>
                <a:lnTo>
                  <a:pt x="0" y="1562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028700" y="7750818"/>
            <a:ext cx="1450028" cy="1435528"/>
          </a:xfrm>
          <a:custGeom>
            <a:avLst/>
            <a:gdLst/>
            <a:ahLst/>
            <a:cxnLst/>
            <a:rect l="l" t="t" r="r" b="b"/>
            <a:pathLst>
              <a:path w="1450028" h="1435528">
                <a:moveTo>
                  <a:pt x="0" y="0"/>
                </a:moveTo>
                <a:lnTo>
                  <a:pt x="1450028" y="0"/>
                </a:lnTo>
                <a:lnTo>
                  <a:pt x="1450028" y="1435528"/>
                </a:lnTo>
                <a:lnTo>
                  <a:pt x="0" y="1435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573876" y="3833295"/>
            <a:ext cx="1590437" cy="1435369"/>
          </a:xfrm>
          <a:custGeom>
            <a:avLst/>
            <a:gdLst/>
            <a:ahLst/>
            <a:cxnLst/>
            <a:rect l="l" t="t" r="r" b="b"/>
            <a:pathLst>
              <a:path w="1590437" h="1435369">
                <a:moveTo>
                  <a:pt x="0" y="0"/>
                </a:moveTo>
                <a:lnTo>
                  <a:pt x="1590437" y="0"/>
                </a:lnTo>
                <a:lnTo>
                  <a:pt x="1590437" y="1435369"/>
                </a:lnTo>
                <a:lnTo>
                  <a:pt x="0" y="14353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929447" y="476247"/>
            <a:ext cx="14681378" cy="3660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799"/>
              </a:lnSpc>
            </a:pPr>
            <a:r>
              <a:rPr lang="en-US" sz="6999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A profissão envolve:</a:t>
            </a:r>
          </a:p>
          <a:p>
            <a:pPr algn="just">
              <a:lnSpc>
                <a:spcPts val="9799"/>
              </a:lnSpc>
            </a:pPr>
            <a:endParaRPr lang="en-US" sz="6999">
              <a:solidFill>
                <a:srgbClr val="9E666C"/>
              </a:solidFill>
              <a:latin typeface="Cinzel Decorative"/>
              <a:ea typeface="Cinzel Decorative"/>
              <a:cs typeface="Cinzel Decorative"/>
              <a:sym typeface="Cinzel Decorative"/>
            </a:endParaRPr>
          </a:p>
          <a:p>
            <a:pPr algn="just">
              <a:lnSpc>
                <a:spcPts val="9799"/>
              </a:lnSpc>
            </a:pPr>
            <a:endParaRPr lang="en-US" sz="6999">
              <a:solidFill>
                <a:srgbClr val="9E666C"/>
              </a:solidFill>
              <a:latin typeface="Cinzel Decorative"/>
              <a:ea typeface="Cinzel Decorative"/>
              <a:cs typeface="Cinzel Decorative"/>
              <a:sym typeface="Cinzel Decorativ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24782" y="584494"/>
            <a:ext cx="14681378" cy="3660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799"/>
              </a:lnSpc>
            </a:pPr>
            <a:r>
              <a:rPr lang="en-US" sz="6999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Em contrapartida, necessita</a:t>
            </a:r>
          </a:p>
          <a:p>
            <a:pPr algn="just">
              <a:lnSpc>
                <a:spcPts val="9799"/>
              </a:lnSpc>
            </a:pPr>
            <a:endParaRPr lang="en-US" sz="6999">
              <a:solidFill>
                <a:srgbClr val="9E666C"/>
              </a:solidFill>
              <a:latin typeface="Cinzel Decorative"/>
              <a:ea typeface="Cinzel Decorative"/>
              <a:cs typeface="Cinzel Decorative"/>
              <a:sym typeface="Cinzel Decorative"/>
            </a:endParaRPr>
          </a:p>
          <a:p>
            <a:pPr algn="just">
              <a:lnSpc>
                <a:spcPts val="9799"/>
              </a:lnSpc>
            </a:pPr>
            <a:endParaRPr lang="en-US" sz="6999">
              <a:solidFill>
                <a:srgbClr val="9E666C"/>
              </a:solidFill>
              <a:latin typeface="Cinzel Decorative"/>
              <a:ea typeface="Cinzel Decorative"/>
              <a:cs typeface="Cinzel Decorative"/>
              <a:sym typeface="Cinzel Decorative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043402" y="2165646"/>
            <a:ext cx="11215898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Ser prestativo no atendimento aos clientes</a:t>
            </a:r>
          </a:p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internos e externos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84673" y="3601015"/>
            <a:ext cx="9274627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Cumprir com obrigações junto os órgãos governamentais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16884" y="6793068"/>
            <a:ext cx="12385969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Atender uma extensa demanda para tomada de decisões.</a:t>
            </a:r>
          </a:p>
        </p:txBody>
      </p:sp>
      <p:sp>
        <p:nvSpPr>
          <p:cNvPr id="6" name="Freeform 6"/>
          <p:cNvSpPr/>
          <p:nvPr/>
        </p:nvSpPr>
        <p:spPr>
          <a:xfrm>
            <a:off x="6043402" y="4245272"/>
            <a:ext cx="1590437" cy="1435369"/>
          </a:xfrm>
          <a:custGeom>
            <a:avLst/>
            <a:gdLst/>
            <a:ahLst/>
            <a:cxnLst/>
            <a:rect l="l" t="t" r="r" b="b"/>
            <a:pathLst>
              <a:path w="1590437" h="1435369">
                <a:moveTo>
                  <a:pt x="0" y="0"/>
                </a:moveTo>
                <a:lnTo>
                  <a:pt x="1590437" y="0"/>
                </a:lnTo>
                <a:lnTo>
                  <a:pt x="1590437" y="1435369"/>
                </a:lnTo>
                <a:lnTo>
                  <a:pt x="0" y="1435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3264563" y="2232321"/>
            <a:ext cx="1712623" cy="1562768"/>
          </a:xfrm>
          <a:custGeom>
            <a:avLst/>
            <a:gdLst/>
            <a:ahLst/>
            <a:cxnLst/>
            <a:rect l="l" t="t" r="r" b="b"/>
            <a:pathLst>
              <a:path w="1712623" h="1562768">
                <a:moveTo>
                  <a:pt x="0" y="0"/>
                </a:moveTo>
                <a:lnTo>
                  <a:pt x="1712623" y="0"/>
                </a:lnTo>
                <a:lnTo>
                  <a:pt x="1712623" y="1562768"/>
                </a:lnTo>
                <a:lnTo>
                  <a:pt x="0" y="1562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2480115" y="6859743"/>
            <a:ext cx="1568896" cy="1553207"/>
          </a:xfrm>
          <a:custGeom>
            <a:avLst/>
            <a:gdLst/>
            <a:ahLst/>
            <a:cxnLst/>
            <a:rect l="l" t="t" r="r" b="b"/>
            <a:pathLst>
              <a:path w="1568896" h="1553207">
                <a:moveTo>
                  <a:pt x="0" y="0"/>
                </a:moveTo>
                <a:lnTo>
                  <a:pt x="1568896" y="0"/>
                </a:lnTo>
                <a:lnTo>
                  <a:pt x="1568896" y="1553207"/>
                </a:lnTo>
                <a:lnTo>
                  <a:pt x="0" y="15532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11336" y="5109435"/>
            <a:ext cx="1949375" cy="1927445"/>
          </a:xfrm>
          <a:custGeom>
            <a:avLst/>
            <a:gdLst/>
            <a:ahLst/>
            <a:cxnLst/>
            <a:rect l="l" t="t" r="r" b="b"/>
            <a:pathLst>
              <a:path w="1949375" h="1927445">
                <a:moveTo>
                  <a:pt x="0" y="0"/>
                </a:moveTo>
                <a:lnTo>
                  <a:pt x="1949375" y="0"/>
                </a:lnTo>
                <a:lnTo>
                  <a:pt x="1949375" y="1927445"/>
                </a:lnTo>
                <a:lnTo>
                  <a:pt x="0" y="1927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2650569" y="5109435"/>
            <a:ext cx="1878096" cy="1859315"/>
          </a:xfrm>
          <a:custGeom>
            <a:avLst/>
            <a:gdLst/>
            <a:ahLst/>
            <a:cxnLst/>
            <a:rect l="l" t="t" r="r" b="b"/>
            <a:pathLst>
              <a:path w="1878096" h="1859315">
                <a:moveTo>
                  <a:pt x="0" y="0"/>
                </a:moveTo>
                <a:lnTo>
                  <a:pt x="1878096" y="0"/>
                </a:lnTo>
                <a:lnTo>
                  <a:pt x="1878096" y="1859315"/>
                </a:lnTo>
                <a:lnTo>
                  <a:pt x="0" y="185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639832" y="5143500"/>
            <a:ext cx="2074937" cy="1893380"/>
          </a:xfrm>
          <a:custGeom>
            <a:avLst/>
            <a:gdLst/>
            <a:ahLst/>
            <a:cxnLst/>
            <a:rect l="l" t="t" r="r" b="b"/>
            <a:pathLst>
              <a:path w="2074937" h="1893380">
                <a:moveTo>
                  <a:pt x="0" y="0"/>
                </a:moveTo>
                <a:lnTo>
                  <a:pt x="2074936" y="0"/>
                </a:lnTo>
                <a:lnTo>
                  <a:pt x="2074936" y="1893380"/>
                </a:lnTo>
                <a:lnTo>
                  <a:pt x="0" y="18933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439449" y="1464205"/>
            <a:ext cx="13409103" cy="242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Não existe saúde 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sem saúde mental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39936" y="7360529"/>
            <a:ext cx="2894052" cy="2861494"/>
          </a:xfrm>
          <a:custGeom>
            <a:avLst/>
            <a:gdLst/>
            <a:ahLst/>
            <a:cxnLst/>
            <a:rect l="l" t="t" r="r" b="b"/>
            <a:pathLst>
              <a:path w="2894052" h="2861494">
                <a:moveTo>
                  <a:pt x="0" y="0"/>
                </a:moveTo>
                <a:lnTo>
                  <a:pt x="2894051" y="0"/>
                </a:lnTo>
                <a:lnTo>
                  <a:pt x="2894051" y="2861493"/>
                </a:lnTo>
                <a:lnTo>
                  <a:pt x="0" y="2861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654632" y="508663"/>
            <a:ext cx="2802940" cy="2557682"/>
          </a:xfrm>
          <a:custGeom>
            <a:avLst/>
            <a:gdLst/>
            <a:ahLst/>
            <a:cxnLst/>
            <a:rect l="l" t="t" r="r" b="b"/>
            <a:pathLst>
              <a:path w="2802940" h="2557682">
                <a:moveTo>
                  <a:pt x="0" y="0"/>
                </a:moveTo>
                <a:lnTo>
                  <a:pt x="2802940" y="0"/>
                </a:lnTo>
                <a:lnTo>
                  <a:pt x="2802940" y="2557682"/>
                </a:lnTo>
                <a:lnTo>
                  <a:pt x="0" y="2557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692101" y="1283742"/>
            <a:ext cx="15352743" cy="262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 SAÚDE MENTAL</a:t>
            </a:r>
          </a:p>
          <a:p>
            <a:pPr algn="ctr">
              <a:lnSpc>
                <a:spcPts val="10500"/>
              </a:lnSpc>
              <a:spcBef>
                <a:spcPct val="0"/>
              </a:spcBef>
            </a:pPr>
            <a:endParaRPr lang="en-US" sz="7500">
              <a:solidFill>
                <a:srgbClr val="9E666C"/>
              </a:solidFill>
              <a:latin typeface="Cinzel Decorative"/>
              <a:ea typeface="Cinzel Decorative"/>
              <a:cs typeface="Cinzel Decorative"/>
              <a:sym typeface="Cinzel Decorativ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92101" y="3528304"/>
            <a:ext cx="14903799" cy="3498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Está relacionada à forma como uma pessoa reage às exigências, desafios, mudanças da vida e ao modo como harmoniza suas ideias e emoções.</a:t>
            </a:r>
          </a:p>
          <a:p>
            <a:pPr algn="just">
              <a:lnSpc>
                <a:spcPts val="5600"/>
              </a:lnSpc>
            </a:pPr>
            <a:r>
              <a:rPr lang="en-US" sz="4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Como </a:t>
            </a:r>
            <a:r>
              <a:rPr lang="en-US" sz="40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lidamos</a:t>
            </a:r>
            <a:r>
              <a:rPr lang="en-US" sz="4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com essas emoções determina como está a qualidade da nossa saúde mental.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09449" y="6132131"/>
            <a:ext cx="5499702" cy="4963481"/>
          </a:xfrm>
          <a:custGeom>
            <a:avLst/>
            <a:gdLst/>
            <a:ahLst/>
            <a:cxnLst/>
            <a:rect l="l" t="t" r="r" b="b"/>
            <a:pathLst>
              <a:path w="5499702" h="4963481">
                <a:moveTo>
                  <a:pt x="0" y="0"/>
                </a:moveTo>
                <a:lnTo>
                  <a:pt x="5499702" y="0"/>
                </a:lnTo>
                <a:lnTo>
                  <a:pt x="5499702" y="4963481"/>
                </a:lnTo>
                <a:lnTo>
                  <a:pt x="0" y="4963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2791422" y="612093"/>
            <a:ext cx="5582844" cy="5520037"/>
          </a:xfrm>
          <a:custGeom>
            <a:avLst/>
            <a:gdLst/>
            <a:ahLst/>
            <a:cxnLst/>
            <a:rect l="l" t="t" r="r" b="b"/>
            <a:pathLst>
              <a:path w="5582844" h="5520037">
                <a:moveTo>
                  <a:pt x="0" y="0"/>
                </a:moveTo>
                <a:lnTo>
                  <a:pt x="5582844" y="0"/>
                </a:lnTo>
                <a:lnTo>
                  <a:pt x="5582844" y="5520038"/>
                </a:lnTo>
                <a:lnTo>
                  <a:pt x="0" y="5520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817285" y="4611339"/>
            <a:ext cx="12002947" cy="352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Você tem o hábito de fazer um check-up pelo menos uma vez ao ano?</a:t>
            </a:r>
          </a:p>
          <a:p>
            <a:pPr algn="just">
              <a:lnSpc>
                <a:spcPts val="7000"/>
              </a:lnSpc>
            </a:pPr>
            <a:endParaRPr lang="en-US" sz="5000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67769" y="2771204"/>
            <a:ext cx="11352462" cy="1592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7"/>
              </a:lnSpc>
              <a:spcBef>
                <a:spcPct val="0"/>
              </a:spcBef>
            </a:pPr>
            <a:r>
              <a:rPr lang="en-US" sz="92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cHECK-UP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11336" y="4636707"/>
            <a:ext cx="1949375" cy="1927445"/>
          </a:xfrm>
          <a:custGeom>
            <a:avLst/>
            <a:gdLst/>
            <a:ahLst/>
            <a:cxnLst/>
            <a:rect l="l" t="t" r="r" b="b"/>
            <a:pathLst>
              <a:path w="1949375" h="1927445">
                <a:moveTo>
                  <a:pt x="0" y="0"/>
                </a:moveTo>
                <a:lnTo>
                  <a:pt x="1949375" y="0"/>
                </a:lnTo>
                <a:lnTo>
                  <a:pt x="1949375" y="1927445"/>
                </a:lnTo>
                <a:lnTo>
                  <a:pt x="0" y="1927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2650569" y="4704837"/>
            <a:ext cx="1878096" cy="1859315"/>
          </a:xfrm>
          <a:custGeom>
            <a:avLst/>
            <a:gdLst/>
            <a:ahLst/>
            <a:cxnLst/>
            <a:rect l="l" t="t" r="r" b="b"/>
            <a:pathLst>
              <a:path w="1878096" h="1859315">
                <a:moveTo>
                  <a:pt x="0" y="0"/>
                </a:moveTo>
                <a:lnTo>
                  <a:pt x="1878096" y="0"/>
                </a:lnTo>
                <a:lnTo>
                  <a:pt x="1878096" y="1859315"/>
                </a:lnTo>
                <a:lnTo>
                  <a:pt x="0" y="185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612007" y="4670772"/>
            <a:ext cx="2074937" cy="1893380"/>
          </a:xfrm>
          <a:custGeom>
            <a:avLst/>
            <a:gdLst/>
            <a:ahLst/>
            <a:cxnLst/>
            <a:rect l="l" t="t" r="r" b="b"/>
            <a:pathLst>
              <a:path w="2074937" h="1893380">
                <a:moveTo>
                  <a:pt x="0" y="0"/>
                </a:moveTo>
                <a:lnTo>
                  <a:pt x="2074936" y="0"/>
                </a:lnTo>
                <a:lnTo>
                  <a:pt x="2074936" y="1893380"/>
                </a:lnTo>
                <a:lnTo>
                  <a:pt x="0" y="18933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105548" y="2303042"/>
            <a:ext cx="13409103" cy="121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7"/>
              </a:lnSpc>
              <a:spcBef>
                <a:spcPct val="0"/>
              </a:spcBef>
            </a:pPr>
            <a:r>
              <a:rPr lang="en-US" sz="70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Prováveis efeitos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9449" y="7490900"/>
            <a:ext cx="13409103" cy="127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7"/>
              </a:lnSpc>
              <a:spcBef>
                <a:spcPct val="0"/>
              </a:spcBef>
            </a:pPr>
            <a:r>
              <a:rPr lang="en-US" sz="74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Quando nEGLIGENCIADA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60180" y="321305"/>
            <a:ext cx="1537040" cy="5114298"/>
          </a:xfrm>
          <a:custGeom>
            <a:avLst/>
            <a:gdLst/>
            <a:ahLst/>
            <a:cxnLst/>
            <a:rect l="l" t="t" r="r" b="b"/>
            <a:pathLst>
              <a:path w="1537040" h="5114298">
                <a:moveTo>
                  <a:pt x="1537040" y="0"/>
                </a:moveTo>
                <a:lnTo>
                  <a:pt x="0" y="0"/>
                </a:lnTo>
                <a:lnTo>
                  <a:pt x="0" y="5114298"/>
                </a:lnTo>
                <a:lnTo>
                  <a:pt x="1537040" y="5114298"/>
                </a:lnTo>
                <a:lnTo>
                  <a:pt x="1537040" y="0"/>
                </a:lnTo>
                <a:close/>
              </a:path>
            </a:pathLst>
          </a:custGeom>
          <a:blipFill>
            <a:blip r:embed="rId2"/>
            <a:stretch>
              <a:fillRect r="-339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2135688" y="1750651"/>
            <a:ext cx="15123612" cy="801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“Esgotamento profissional”</a:t>
            </a:r>
          </a:p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Os sintomas: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dores no corpo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problemas no estômago ou intestino (gastrointestinais) 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cansaço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desânimo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irritabilidade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alteração no sono, do apetite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tristeza profunda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distanciamento das relações pessoais</a:t>
            </a:r>
          </a:p>
          <a:p>
            <a:pPr marL="755649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diminuição ou inexistência do sentimento de realização pessoal</a:t>
            </a:r>
          </a:p>
          <a:p>
            <a:pPr algn="just">
              <a:lnSpc>
                <a:spcPts val="4899"/>
              </a:lnSpc>
            </a:pPr>
            <a:endParaRPr lang="en-US" sz="34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61466" y="374630"/>
            <a:ext cx="8365069" cy="118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7"/>
              </a:lnSpc>
              <a:spcBef>
                <a:spcPct val="0"/>
              </a:spcBef>
            </a:pPr>
            <a:r>
              <a:rPr lang="en-US" sz="69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Burnout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6550996" y="2878454"/>
            <a:ext cx="1416609" cy="4713578"/>
          </a:xfrm>
          <a:custGeom>
            <a:avLst/>
            <a:gdLst/>
            <a:ahLst/>
            <a:cxnLst/>
            <a:rect l="l" t="t" r="r" b="b"/>
            <a:pathLst>
              <a:path w="1416609" h="4713578">
                <a:moveTo>
                  <a:pt x="1416608" y="0"/>
                </a:moveTo>
                <a:lnTo>
                  <a:pt x="0" y="0"/>
                </a:lnTo>
                <a:lnTo>
                  <a:pt x="0" y="4713578"/>
                </a:lnTo>
                <a:lnTo>
                  <a:pt x="1416608" y="4713578"/>
                </a:lnTo>
                <a:lnTo>
                  <a:pt x="1416608" y="0"/>
                </a:lnTo>
                <a:close/>
              </a:path>
            </a:pathLst>
          </a:custGeom>
          <a:blipFill>
            <a:blip r:embed="rId2"/>
            <a:stretch>
              <a:fillRect r="-33926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40730" y="1028700"/>
            <a:ext cx="3372038" cy="9006312"/>
          </a:xfrm>
          <a:custGeom>
            <a:avLst/>
            <a:gdLst/>
            <a:ahLst/>
            <a:cxnLst/>
            <a:rect l="l" t="t" r="r" b="b"/>
            <a:pathLst>
              <a:path w="3372038" h="9006312">
                <a:moveTo>
                  <a:pt x="0" y="0"/>
                </a:moveTo>
                <a:lnTo>
                  <a:pt x="3372037" y="0"/>
                </a:lnTo>
                <a:lnTo>
                  <a:pt x="3372037" y="9006312"/>
                </a:lnTo>
                <a:lnTo>
                  <a:pt x="0" y="90063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17" r="-341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7596504"/>
            <a:ext cx="12802878" cy="244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“A depressão e o </a:t>
            </a:r>
            <a:r>
              <a:rPr lang="en-US" sz="3499" i="1">
                <a:solidFill>
                  <a:srgbClr val="9E666C"/>
                </a:solidFill>
                <a:latin typeface="Garet Italics"/>
                <a:ea typeface="Garet Italics"/>
                <a:cs typeface="Garet Italics"/>
                <a:sym typeface="Garet Italics"/>
              </a:rPr>
              <a:t>burnout </a:t>
            </a: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são sintomas de uma sociedade que valoriza o fazer incessante em detrimento do ser”.</a:t>
            </a:r>
          </a:p>
          <a:p>
            <a:pPr algn="just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Sociedade do Cansaço - Byung-Chul Han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1949" y="962025"/>
            <a:ext cx="13182125" cy="699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en-US" sz="35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“Não é apenas excesso de trabalho, é excesso de silêncio interno” (Burnout - do esgotamento ao autoconhecimento de Rodolfo Barrueco)</a:t>
            </a:r>
          </a:p>
          <a:p>
            <a:pPr marL="777230" lvl="1" indent="-388615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Orgulho da exaustão é um sinal de alerta</a:t>
            </a:r>
          </a:p>
          <a:p>
            <a:pPr marL="777230" lvl="1" indent="-388615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Excesso de estímulos nos desconecta de nós mesmos</a:t>
            </a:r>
          </a:p>
          <a:p>
            <a:pPr marL="777230" lvl="1" indent="-388615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 cura é racional</a:t>
            </a:r>
          </a:p>
          <a:p>
            <a:pPr marL="777230" lvl="1" indent="-388615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 dor pode ser um processo de transição. Às vezes o burnout é o fim de uma identidade que já não serve mais.</a:t>
            </a:r>
          </a:p>
          <a:p>
            <a:pPr algn="just">
              <a:lnSpc>
                <a:spcPts val="5039"/>
              </a:lnSpc>
              <a:spcBef>
                <a:spcPct val="0"/>
              </a:spcBef>
            </a:pPr>
            <a:endParaRPr lang="en-US" sz="35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18879" y="3441531"/>
            <a:ext cx="14475630" cy="5335815"/>
            <a:chOff x="0" y="0"/>
            <a:chExt cx="3812512" cy="14053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12511" cy="1405317"/>
            </a:xfrm>
            <a:custGeom>
              <a:avLst/>
              <a:gdLst/>
              <a:ahLst/>
              <a:cxnLst/>
              <a:rect l="l" t="t" r="r" b="b"/>
              <a:pathLst>
                <a:path w="3812511" h="1405317">
                  <a:moveTo>
                    <a:pt x="0" y="0"/>
                  </a:moveTo>
                  <a:lnTo>
                    <a:pt x="3812511" y="0"/>
                  </a:lnTo>
                  <a:lnTo>
                    <a:pt x="3812511" y="1405317"/>
                  </a:lnTo>
                  <a:lnTo>
                    <a:pt x="0" y="1405317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812512" cy="1462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79207" y="6515018"/>
            <a:ext cx="1508793" cy="3771982"/>
          </a:xfrm>
          <a:custGeom>
            <a:avLst/>
            <a:gdLst/>
            <a:ahLst/>
            <a:cxnLst/>
            <a:rect l="l" t="t" r="r" b="b"/>
            <a:pathLst>
              <a:path w="1508793" h="3771982">
                <a:moveTo>
                  <a:pt x="0" y="0"/>
                </a:moveTo>
                <a:lnTo>
                  <a:pt x="1508793" y="0"/>
                </a:lnTo>
                <a:lnTo>
                  <a:pt x="1508793" y="3771982"/>
                </a:lnTo>
                <a:lnTo>
                  <a:pt x="0" y="37719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0" y="6775327"/>
            <a:ext cx="1663655" cy="3511673"/>
          </a:xfrm>
          <a:custGeom>
            <a:avLst/>
            <a:gdLst/>
            <a:ahLst/>
            <a:cxnLst/>
            <a:rect l="l" t="t" r="r" b="b"/>
            <a:pathLst>
              <a:path w="1663655" h="3511673">
                <a:moveTo>
                  <a:pt x="0" y="0"/>
                </a:moveTo>
                <a:lnTo>
                  <a:pt x="1663655" y="0"/>
                </a:lnTo>
                <a:lnTo>
                  <a:pt x="1663655" y="3511673"/>
                </a:lnTo>
                <a:lnTo>
                  <a:pt x="0" y="3511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294509" y="4477"/>
            <a:ext cx="1993491" cy="3437054"/>
          </a:xfrm>
          <a:custGeom>
            <a:avLst/>
            <a:gdLst/>
            <a:ahLst/>
            <a:cxnLst/>
            <a:rect l="l" t="t" r="r" b="b"/>
            <a:pathLst>
              <a:path w="1993491" h="3437054">
                <a:moveTo>
                  <a:pt x="0" y="0"/>
                </a:moveTo>
                <a:lnTo>
                  <a:pt x="1993491" y="0"/>
                </a:lnTo>
                <a:lnTo>
                  <a:pt x="1993491" y="3437054"/>
                </a:lnTo>
                <a:lnTo>
                  <a:pt x="0" y="34370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400348" cy="3771982"/>
          </a:xfrm>
          <a:custGeom>
            <a:avLst/>
            <a:gdLst/>
            <a:ahLst/>
            <a:cxnLst/>
            <a:rect l="l" t="t" r="r" b="b"/>
            <a:pathLst>
              <a:path w="1400348" h="3771982">
                <a:moveTo>
                  <a:pt x="0" y="0"/>
                </a:moveTo>
                <a:lnTo>
                  <a:pt x="1400348" y="0"/>
                </a:lnTo>
                <a:lnTo>
                  <a:pt x="1400348" y="3771982"/>
                </a:lnTo>
                <a:lnTo>
                  <a:pt x="0" y="37719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7086600" y="377198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11201400" y="4524375"/>
            <a:ext cx="3252972" cy="1238249"/>
            <a:chOff x="0" y="0"/>
            <a:chExt cx="856750" cy="32612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6750" cy="326123"/>
            </a:xfrm>
            <a:custGeom>
              <a:avLst/>
              <a:gdLst/>
              <a:ahLst/>
              <a:cxnLst/>
              <a:rect l="l" t="t" r="r" b="b"/>
              <a:pathLst>
                <a:path w="856750" h="326123">
                  <a:moveTo>
                    <a:pt x="0" y="0"/>
                  </a:moveTo>
                  <a:lnTo>
                    <a:pt x="856750" y="0"/>
                  </a:lnTo>
                  <a:lnTo>
                    <a:pt x="856750" y="326123"/>
                  </a:lnTo>
                  <a:lnTo>
                    <a:pt x="0" y="326123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56750" cy="373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Ansiedade</a:t>
              </a:r>
            </a:p>
            <a:p>
              <a:pPr algn="ctr">
                <a:lnSpc>
                  <a:spcPts val="4199"/>
                </a:lnSpc>
              </a:pPr>
              <a:endParaRPr lang="en-US" sz="2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026787" y="6636027"/>
            <a:ext cx="5267721" cy="1279524"/>
            <a:chOff x="0" y="0"/>
            <a:chExt cx="1387383" cy="3369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87383" cy="336994"/>
            </a:xfrm>
            <a:custGeom>
              <a:avLst/>
              <a:gdLst/>
              <a:ahLst/>
              <a:cxnLst/>
              <a:rect l="l" t="t" r="r" b="b"/>
              <a:pathLst>
                <a:path w="1387383" h="336994">
                  <a:moveTo>
                    <a:pt x="0" y="0"/>
                  </a:moveTo>
                  <a:lnTo>
                    <a:pt x="1387383" y="0"/>
                  </a:lnTo>
                  <a:lnTo>
                    <a:pt x="1387383" y="336994"/>
                  </a:lnTo>
                  <a:lnTo>
                    <a:pt x="0" y="336994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387383" cy="394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Cérebro modo sobrivência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85400" y="6677302"/>
            <a:ext cx="5267721" cy="1238249"/>
            <a:chOff x="0" y="0"/>
            <a:chExt cx="1387383" cy="3261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87383" cy="326123"/>
            </a:xfrm>
            <a:custGeom>
              <a:avLst/>
              <a:gdLst/>
              <a:ahLst/>
              <a:cxnLst/>
              <a:rect l="l" t="t" r="r" b="b"/>
              <a:pathLst>
                <a:path w="1387383" h="326123">
                  <a:moveTo>
                    <a:pt x="0" y="0"/>
                  </a:moveTo>
                  <a:lnTo>
                    <a:pt x="1387383" y="0"/>
                  </a:lnTo>
                  <a:lnTo>
                    <a:pt x="1387383" y="326123"/>
                  </a:lnTo>
                  <a:lnTo>
                    <a:pt x="0" y="326123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387383" cy="373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Memória e foco travam</a:t>
              </a:r>
            </a:p>
            <a:p>
              <a:pPr algn="ctr">
                <a:lnSpc>
                  <a:spcPts val="4199"/>
                </a:lnSpc>
              </a:pPr>
              <a:endParaRPr lang="en-US" sz="2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818879" y="4418486"/>
            <a:ext cx="5267721" cy="764775"/>
            <a:chOff x="0" y="0"/>
            <a:chExt cx="1387383" cy="20142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87383" cy="201422"/>
            </a:xfrm>
            <a:custGeom>
              <a:avLst/>
              <a:gdLst/>
              <a:ahLst/>
              <a:cxnLst/>
              <a:rect l="l" t="t" r="r" b="b"/>
              <a:pathLst>
                <a:path w="1387383" h="201422">
                  <a:moveTo>
                    <a:pt x="0" y="0"/>
                  </a:moveTo>
                  <a:lnTo>
                    <a:pt x="1387383" y="0"/>
                  </a:lnTo>
                  <a:lnTo>
                    <a:pt x="1387383" y="201422"/>
                  </a:lnTo>
                  <a:lnTo>
                    <a:pt x="0" y="201422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387383" cy="249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Cobra-se por não render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957221" y="1328679"/>
            <a:ext cx="12373559" cy="159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7"/>
              </a:lnSpc>
              <a:spcBef>
                <a:spcPct val="0"/>
              </a:spcBef>
            </a:pPr>
            <a:r>
              <a:rPr lang="en-US" sz="92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ciclo - ansiedade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0559" y="2078671"/>
            <a:ext cx="7697423" cy="7850119"/>
            <a:chOff x="0" y="0"/>
            <a:chExt cx="2027305" cy="20675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7305" cy="2067521"/>
            </a:xfrm>
            <a:custGeom>
              <a:avLst/>
              <a:gdLst/>
              <a:ahLst/>
              <a:cxnLst/>
              <a:rect l="l" t="t" r="r" b="b"/>
              <a:pathLst>
                <a:path w="2027305" h="2067521">
                  <a:moveTo>
                    <a:pt x="0" y="0"/>
                  </a:moveTo>
                  <a:lnTo>
                    <a:pt x="2027305" y="0"/>
                  </a:lnTo>
                  <a:lnTo>
                    <a:pt x="2027305" y="2067521"/>
                  </a:lnTo>
                  <a:lnTo>
                    <a:pt x="0" y="206752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27305" cy="2115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35061" y="252918"/>
            <a:ext cx="1587278" cy="1551564"/>
          </a:xfrm>
          <a:custGeom>
            <a:avLst/>
            <a:gdLst/>
            <a:ahLst/>
            <a:cxnLst/>
            <a:rect l="l" t="t" r="r" b="b"/>
            <a:pathLst>
              <a:path w="1587278" h="1551564">
                <a:moveTo>
                  <a:pt x="0" y="0"/>
                </a:moveTo>
                <a:lnTo>
                  <a:pt x="1587278" y="0"/>
                </a:lnTo>
                <a:lnTo>
                  <a:pt x="1587278" y="1551564"/>
                </a:lnTo>
                <a:lnTo>
                  <a:pt x="0" y="1551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473601" y="8481440"/>
            <a:ext cx="1571397" cy="1553719"/>
          </a:xfrm>
          <a:custGeom>
            <a:avLst/>
            <a:gdLst/>
            <a:ahLst/>
            <a:cxnLst/>
            <a:rect l="l" t="t" r="r" b="b"/>
            <a:pathLst>
              <a:path w="1571397" h="1553719">
                <a:moveTo>
                  <a:pt x="0" y="0"/>
                </a:moveTo>
                <a:lnTo>
                  <a:pt x="1571398" y="0"/>
                </a:lnTo>
                <a:lnTo>
                  <a:pt x="1571398" y="1553720"/>
                </a:lnTo>
                <a:lnTo>
                  <a:pt x="0" y="15537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2398207" y="1973896"/>
            <a:ext cx="5422128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Degrada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78931" y="2990275"/>
            <a:ext cx="7579051" cy="7833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Baixa atividade fisica;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Diminui o fluxo sanguínio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Má qualidade do sono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Causa estresse crônico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Estresse crônico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Prejudica a memória e a concentração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Distrações constantes e atenção fragmentada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Cognição superficial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Falta de desafio Cognitivo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Atrofia Cognitiva</a:t>
            </a: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9245769" y="2078671"/>
            <a:ext cx="7697423" cy="7850119"/>
            <a:chOff x="0" y="0"/>
            <a:chExt cx="2027305" cy="20675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27305" cy="2067521"/>
            </a:xfrm>
            <a:custGeom>
              <a:avLst/>
              <a:gdLst/>
              <a:ahLst/>
              <a:cxnLst/>
              <a:rect l="l" t="t" r="r" b="b"/>
              <a:pathLst>
                <a:path w="2027305" h="2067521">
                  <a:moveTo>
                    <a:pt x="0" y="0"/>
                  </a:moveTo>
                  <a:lnTo>
                    <a:pt x="2027305" y="0"/>
                  </a:lnTo>
                  <a:lnTo>
                    <a:pt x="2027305" y="2067521"/>
                  </a:lnTo>
                  <a:lnTo>
                    <a:pt x="0" y="206752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027305" cy="2115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732596" y="1973896"/>
            <a:ext cx="6357809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DeSENVOLVE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04955" y="2990275"/>
            <a:ext cx="7579051" cy="7272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Atividade física regular;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Fortalece vias cerebrais existentes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Sono de qualidade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Essencial para saúde cerebral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Engajamento social e intelectual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Interações estimulam o cérebro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Foco sustentado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Fortalece as redes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Aprender  habilidades novas e desafiadoras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Criam novas conexões</a:t>
            </a: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214851" y="634332"/>
            <a:ext cx="10180208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Neuroplasticidade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88298" y="5323519"/>
            <a:ext cx="5499702" cy="4963481"/>
          </a:xfrm>
          <a:custGeom>
            <a:avLst/>
            <a:gdLst/>
            <a:ahLst/>
            <a:cxnLst/>
            <a:rect l="l" t="t" r="r" b="b"/>
            <a:pathLst>
              <a:path w="5499702" h="4963481">
                <a:moveTo>
                  <a:pt x="0" y="0"/>
                </a:moveTo>
                <a:lnTo>
                  <a:pt x="5499702" y="0"/>
                </a:lnTo>
                <a:lnTo>
                  <a:pt x="5499702" y="4963481"/>
                </a:lnTo>
                <a:lnTo>
                  <a:pt x="0" y="4963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60396" y="901135"/>
            <a:ext cx="5582844" cy="5520037"/>
          </a:xfrm>
          <a:custGeom>
            <a:avLst/>
            <a:gdLst/>
            <a:ahLst/>
            <a:cxnLst/>
            <a:rect l="l" t="t" r="r" b="b"/>
            <a:pathLst>
              <a:path w="5582844" h="5520037">
                <a:moveTo>
                  <a:pt x="0" y="0"/>
                </a:moveTo>
                <a:lnTo>
                  <a:pt x="5582844" y="0"/>
                </a:lnTo>
                <a:lnTo>
                  <a:pt x="5582844" y="5520037"/>
                </a:lnTo>
                <a:lnTo>
                  <a:pt x="0" y="5520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5833618" y="4422775"/>
            <a:ext cx="14681378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Ativo e Passivo = Valores iguais</a:t>
            </a:r>
          </a:p>
          <a:p>
            <a:pPr algn="just">
              <a:lnSpc>
                <a:spcPts val="5599"/>
              </a:lnSpc>
            </a:pPr>
            <a:endParaRPr lang="en-US" sz="3999">
              <a:solidFill>
                <a:srgbClr val="9E666C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40412" y="2951522"/>
            <a:ext cx="15726467" cy="1276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7"/>
              </a:lnSpc>
              <a:spcBef>
                <a:spcPct val="0"/>
              </a:spcBef>
            </a:pPr>
            <a:r>
              <a:rPr lang="en-US" sz="74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Balanço Patrimonial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21656" y="3899218"/>
            <a:ext cx="11979477" cy="5241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É a capacidade de sentir e pensar com </a:t>
            </a:r>
            <a:r>
              <a:rPr lang="en-US" sz="30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abertura,</a:t>
            </a:r>
            <a:r>
              <a:rPr lang="en-US" sz="3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de prestar atenção voluntariamente à sua experiência do </a:t>
            </a:r>
            <a:r>
              <a:rPr lang="en-US" sz="30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momento presente </a:t>
            </a:r>
            <a:r>
              <a:rPr lang="en-US" sz="3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e de direcionar sua vida para </a:t>
            </a:r>
            <a:r>
              <a:rPr lang="en-US" sz="30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caminhos que sejam importantes</a:t>
            </a:r>
            <a:r>
              <a:rPr lang="en-US" sz="3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para você, construindo hábitos que lhe permitam viver de acordo com seus </a:t>
            </a:r>
            <a:r>
              <a:rPr lang="en-US" sz="30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valores e aspirações</a:t>
            </a:r>
            <a:r>
              <a:rPr lang="en-US" sz="30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. Trata-se de </a:t>
            </a:r>
            <a:r>
              <a:rPr lang="en-US" sz="3000" u="sng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aprender a não fugir da dor, mas sim a encará-la de frente para viver uma vida plena de significado e propósito.”</a:t>
            </a:r>
          </a:p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― </a:t>
            </a:r>
            <a:r>
              <a:rPr lang="en-US" sz="28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Steven C. Hayes, </a:t>
            </a:r>
            <a:r>
              <a:rPr lang="en-US" sz="2800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  <a:hlinkClick r:id="rId2" tooltip="https://www.goodreads.com/work/quotes/67248428"/>
              </a:rPr>
              <a:t>Uma mente livre: como direcionar ao que realmente importa</a:t>
            </a:r>
          </a:p>
        </p:txBody>
      </p:sp>
      <p:sp>
        <p:nvSpPr>
          <p:cNvPr id="3" name="Freeform 3"/>
          <p:cNvSpPr/>
          <p:nvPr/>
        </p:nvSpPr>
        <p:spPr>
          <a:xfrm>
            <a:off x="15200921" y="6685213"/>
            <a:ext cx="4690515" cy="4643610"/>
          </a:xfrm>
          <a:custGeom>
            <a:avLst/>
            <a:gdLst/>
            <a:ahLst/>
            <a:cxnLst/>
            <a:rect l="l" t="t" r="r" b="b"/>
            <a:pathLst>
              <a:path w="4690515" h="4643610">
                <a:moveTo>
                  <a:pt x="0" y="0"/>
                </a:moveTo>
                <a:lnTo>
                  <a:pt x="4690515" y="0"/>
                </a:lnTo>
                <a:lnTo>
                  <a:pt x="4690515" y="4643610"/>
                </a:lnTo>
                <a:lnTo>
                  <a:pt x="0" y="46436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2458101" y="-289988"/>
            <a:ext cx="5459594" cy="5125194"/>
          </a:xfrm>
          <a:custGeom>
            <a:avLst/>
            <a:gdLst/>
            <a:ahLst/>
            <a:cxnLst/>
            <a:rect l="l" t="t" r="r" b="b"/>
            <a:pathLst>
              <a:path w="5459594" h="5125194">
                <a:moveTo>
                  <a:pt x="0" y="0"/>
                </a:moveTo>
                <a:lnTo>
                  <a:pt x="5459594" y="0"/>
                </a:lnTo>
                <a:lnTo>
                  <a:pt x="5459594" y="5125194"/>
                </a:lnTo>
                <a:lnTo>
                  <a:pt x="0" y="5125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821656" y="904875"/>
            <a:ext cx="15219841" cy="242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7"/>
              </a:lnSpc>
              <a:spcBef>
                <a:spcPct val="0"/>
              </a:spcBef>
            </a:pPr>
            <a:r>
              <a:rPr lang="en-US" sz="69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BALANÇO DA SAÚDE MENTAL : fLEXIBILIDADE PSICOLÓGICA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0064" y="2211003"/>
            <a:ext cx="3748332" cy="1720520"/>
            <a:chOff x="0" y="0"/>
            <a:chExt cx="987215" cy="4531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b="1">
                  <a:solidFill>
                    <a:srgbClr val="9E666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G</a:t>
              </a: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erenciamento do tempo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9692" y="4201855"/>
            <a:ext cx="3748332" cy="1720520"/>
            <a:chOff x="0" y="0"/>
            <a:chExt cx="987215" cy="4531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Lazer e hobbies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88229" y="2211003"/>
            <a:ext cx="3748332" cy="1720520"/>
            <a:chOff x="0" y="0"/>
            <a:chExt cx="987215" cy="4531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b="1">
                  <a:solidFill>
                    <a:srgbClr val="9E666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B</a:t>
              </a: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ons Hábitos</a:t>
              </a:r>
            </a:p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(auto-cuidado)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120064" y="484471"/>
            <a:ext cx="15747875" cy="118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797"/>
              </a:lnSpc>
              <a:spcBef>
                <a:spcPct val="0"/>
              </a:spcBef>
            </a:pPr>
            <a:r>
              <a:rPr lang="en-US" sz="6998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saúde mental com qualidade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079319" y="4201855"/>
            <a:ext cx="3966152" cy="1822449"/>
            <a:chOff x="0" y="0"/>
            <a:chExt cx="1044583" cy="47998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44583" cy="479987"/>
            </a:xfrm>
            <a:custGeom>
              <a:avLst/>
              <a:gdLst/>
              <a:ahLst/>
              <a:cxnLst/>
              <a:rect l="l" t="t" r="r" b="b"/>
              <a:pathLst>
                <a:path w="1044583" h="479987">
                  <a:moveTo>
                    <a:pt x="0" y="0"/>
                  </a:moveTo>
                  <a:lnTo>
                    <a:pt x="1044583" y="0"/>
                  </a:lnTo>
                  <a:lnTo>
                    <a:pt x="1044583" y="479987"/>
                  </a:lnTo>
                  <a:lnTo>
                    <a:pt x="0" y="479987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044583" cy="5371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Atividade física regular e desafio cognitivo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90974" y="4201855"/>
            <a:ext cx="3748332" cy="1720520"/>
            <a:chOff x="0" y="0"/>
            <a:chExt cx="987215" cy="4531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87215" cy="500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Mindfulness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79319" y="8176294"/>
            <a:ext cx="3966152" cy="1720520"/>
            <a:chOff x="0" y="0"/>
            <a:chExt cx="1044583" cy="45314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44583" cy="453141"/>
            </a:xfrm>
            <a:custGeom>
              <a:avLst/>
              <a:gdLst/>
              <a:ahLst/>
              <a:cxnLst/>
              <a:rect l="l" t="t" r="r" b="b"/>
              <a:pathLst>
                <a:path w="1044583" h="453141">
                  <a:moveTo>
                    <a:pt x="0" y="0"/>
                  </a:moveTo>
                  <a:lnTo>
                    <a:pt x="1044583" y="0"/>
                  </a:lnTo>
                  <a:lnTo>
                    <a:pt x="1044583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044583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Sono de qualidade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154147" y="2211003"/>
            <a:ext cx="3748332" cy="1720520"/>
            <a:chOff x="0" y="0"/>
            <a:chExt cx="987215" cy="4531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b="1">
                  <a:solidFill>
                    <a:srgbClr val="9E666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B</a:t>
              </a: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ons relacionamentos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079319" y="6189075"/>
            <a:ext cx="3966152" cy="1720520"/>
            <a:chOff x="0" y="0"/>
            <a:chExt cx="1044583" cy="45314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44583" cy="453141"/>
            </a:xfrm>
            <a:custGeom>
              <a:avLst/>
              <a:gdLst/>
              <a:ahLst/>
              <a:cxnLst/>
              <a:rect l="l" t="t" r="r" b="b"/>
              <a:pathLst>
                <a:path w="1044583" h="453141">
                  <a:moveTo>
                    <a:pt x="0" y="0"/>
                  </a:moveTo>
                  <a:lnTo>
                    <a:pt x="1044583" y="0"/>
                  </a:lnTo>
                  <a:lnTo>
                    <a:pt x="1044583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1044583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Boa alimentação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119607" y="2211003"/>
            <a:ext cx="3748332" cy="1720520"/>
            <a:chOff x="0" y="0"/>
            <a:chExt cx="987215" cy="45314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 b="1">
                  <a:solidFill>
                    <a:srgbClr val="9E666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B</a:t>
              </a: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uscar ajuda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169296" y="4201855"/>
            <a:ext cx="3748332" cy="1720520"/>
            <a:chOff x="0" y="0"/>
            <a:chExt cx="987215" cy="45314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Psicoterapia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169296" y="6189075"/>
            <a:ext cx="3748332" cy="1720520"/>
            <a:chOff x="0" y="0"/>
            <a:chExt cx="987215" cy="45314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87215" cy="453141"/>
            </a:xfrm>
            <a:custGeom>
              <a:avLst/>
              <a:gdLst/>
              <a:ahLst/>
              <a:cxnLst/>
              <a:rect l="l" t="t" r="r" b="b"/>
              <a:pathLst>
                <a:path w="987215" h="453141">
                  <a:moveTo>
                    <a:pt x="0" y="0"/>
                  </a:moveTo>
                  <a:lnTo>
                    <a:pt x="987215" y="0"/>
                  </a:lnTo>
                  <a:lnTo>
                    <a:pt x="987215" y="453141"/>
                  </a:lnTo>
                  <a:lnTo>
                    <a:pt x="0" y="453141"/>
                  </a:lnTo>
                  <a:close/>
                </a:path>
              </a:pathLst>
            </a:custGeom>
            <a:ln w="9525" cap="sq">
              <a:solidFill>
                <a:srgbClr val="9E666C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987215" cy="51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r>
                <a:rPr lang="en-US" sz="3099">
                  <a:solidFill>
                    <a:srgbClr val="9E666C"/>
                  </a:solidFill>
                  <a:latin typeface="Garet"/>
                  <a:ea typeface="Garet"/>
                  <a:cs typeface="Garet"/>
                  <a:sym typeface="Garet"/>
                </a:rPr>
                <a:t>Médica - se for o caso </a:t>
              </a:r>
            </a:p>
          </p:txBody>
        </p:sp>
      </p:grpSp>
      <p:sp>
        <p:nvSpPr>
          <p:cNvPr id="36" name="Freeform 36"/>
          <p:cNvSpPr/>
          <p:nvPr/>
        </p:nvSpPr>
        <p:spPr>
          <a:xfrm rot="-3456007" flipH="1">
            <a:off x="2772560" y="5925504"/>
            <a:ext cx="3866043" cy="6665592"/>
          </a:xfrm>
          <a:custGeom>
            <a:avLst/>
            <a:gdLst/>
            <a:ahLst/>
            <a:cxnLst/>
            <a:rect l="l" t="t" r="r" b="b"/>
            <a:pathLst>
              <a:path w="3866043" h="6665592">
                <a:moveTo>
                  <a:pt x="3866043" y="0"/>
                </a:moveTo>
                <a:lnTo>
                  <a:pt x="0" y="0"/>
                </a:lnTo>
                <a:lnTo>
                  <a:pt x="0" y="6665592"/>
                </a:lnTo>
                <a:lnTo>
                  <a:pt x="3866043" y="6665592"/>
                </a:lnTo>
                <a:lnTo>
                  <a:pt x="386604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4309" y="5786637"/>
            <a:ext cx="5808914" cy="5678213"/>
          </a:xfrm>
          <a:custGeom>
            <a:avLst/>
            <a:gdLst/>
            <a:ahLst/>
            <a:cxnLst/>
            <a:rect l="l" t="t" r="r" b="b"/>
            <a:pathLst>
              <a:path w="5808914" h="5678213">
                <a:moveTo>
                  <a:pt x="0" y="0"/>
                </a:moveTo>
                <a:lnTo>
                  <a:pt x="5808914" y="0"/>
                </a:lnTo>
                <a:lnTo>
                  <a:pt x="5808914" y="5678213"/>
                </a:lnTo>
                <a:lnTo>
                  <a:pt x="0" y="5678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>
            <a:off x="14898762" y="-696737"/>
            <a:ext cx="5832124" cy="5190590"/>
          </a:xfrm>
          <a:custGeom>
            <a:avLst/>
            <a:gdLst/>
            <a:ahLst/>
            <a:cxnLst/>
            <a:rect l="l" t="t" r="r" b="b"/>
            <a:pathLst>
              <a:path w="5832124" h="5190590">
                <a:moveTo>
                  <a:pt x="5832124" y="0"/>
                </a:moveTo>
                <a:lnTo>
                  <a:pt x="0" y="0"/>
                </a:lnTo>
                <a:lnTo>
                  <a:pt x="0" y="5190590"/>
                </a:lnTo>
                <a:lnTo>
                  <a:pt x="5832124" y="5190590"/>
                </a:lnTo>
                <a:lnTo>
                  <a:pt x="583212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3183531" y="2879091"/>
            <a:ext cx="11715231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Não podemos acrescentar dias às nossas vidas, mas podemos acrescentar vida aos nossos dias. (Cora Coralina)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83531" y="4626610"/>
            <a:ext cx="11535406" cy="97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É bom estar vivo, mas melhor ainda é estar vivendo. 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(Gustavo Gitti)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83531" y="6173729"/>
            <a:ext cx="1082175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Viva a tua vida. Não sejas vivido por ela. (Fernando Pessoa)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14605" y="7235072"/>
            <a:ext cx="11149874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Somos segundos, anos, sonhos, sopro. Instante. </a:t>
            </a:r>
          </a:p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(Lothian Andrade)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00904" y="1570991"/>
            <a:ext cx="8352928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 b="1">
                <a:solidFill>
                  <a:srgbClr val="9E666C"/>
                </a:solidFill>
                <a:latin typeface="Garet Bold"/>
                <a:ea typeface="Garet Bold"/>
                <a:cs typeface="Garet Bold"/>
                <a:sym typeface="Garet Bold"/>
              </a:rPr>
              <a:t>O maior ativo é a sua vida!!!!</a:t>
            </a:r>
          </a:p>
          <a:p>
            <a:pPr algn="just">
              <a:lnSpc>
                <a:spcPts val="5599"/>
              </a:lnSpc>
            </a:pPr>
            <a:endParaRPr lang="en-US" sz="3999" b="1">
              <a:solidFill>
                <a:srgbClr val="9E666C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533660" y="8559068"/>
            <a:ext cx="9696943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 Sua vida é valorosa, que você viva!</a:t>
            </a:r>
          </a:p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9E666C"/>
                </a:solidFill>
                <a:latin typeface="Garet"/>
                <a:ea typeface="Garet"/>
                <a:cs typeface="Garet"/>
                <a:sym typeface="Garet"/>
              </a:rPr>
              <a:t>Que verdadeiramente tenhas uma vida bem vivida!!!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77736" y="4636321"/>
            <a:ext cx="11611063" cy="1358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9E666C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Muito obrigada!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791002" y="7052149"/>
            <a:ext cx="6705997" cy="262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i="1">
                <a:solidFill>
                  <a:srgbClr val="9E666C"/>
                </a:solidFill>
                <a:latin typeface="Garet Italics"/>
                <a:ea typeface="Garet Italics"/>
                <a:cs typeface="Garet Italics"/>
                <a:sym typeface="Garet Italics"/>
              </a:rPr>
              <a:t>Viviane Bastos</a:t>
            </a:r>
          </a:p>
          <a:p>
            <a:pPr algn="ctr">
              <a:lnSpc>
                <a:spcPts val="6999"/>
              </a:lnSpc>
            </a:pPr>
            <a:r>
              <a:rPr lang="en-US" sz="4999" i="1">
                <a:solidFill>
                  <a:srgbClr val="9E666C"/>
                </a:solidFill>
                <a:latin typeface="Garet Italics"/>
                <a:ea typeface="Garet Italics"/>
                <a:cs typeface="Garet Italics"/>
                <a:sym typeface="Garet Italics"/>
              </a:rPr>
              <a:t>(67) 98126-4007</a:t>
            </a:r>
          </a:p>
          <a:p>
            <a:pPr algn="ctr">
              <a:lnSpc>
                <a:spcPts val="6999"/>
              </a:lnSpc>
            </a:pPr>
            <a:r>
              <a:rPr lang="en-US" sz="4999" i="1">
                <a:solidFill>
                  <a:srgbClr val="9E666C"/>
                </a:solidFill>
                <a:latin typeface="Garet Italics"/>
                <a:ea typeface="Garet Italics"/>
                <a:cs typeface="Garet Italics"/>
                <a:sym typeface="Garet Italics"/>
              </a:rPr>
              <a:t>@souvivianebastos</a:t>
            </a:r>
          </a:p>
        </p:txBody>
      </p:sp>
      <p:sp>
        <p:nvSpPr>
          <p:cNvPr id="4" name="Freeform 4"/>
          <p:cNvSpPr/>
          <p:nvPr/>
        </p:nvSpPr>
        <p:spPr>
          <a:xfrm flipH="1">
            <a:off x="7572412" y="1645091"/>
            <a:ext cx="3143176" cy="2797426"/>
          </a:xfrm>
          <a:custGeom>
            <a:avLst/>
            <a:gdLst/>
            <a:ahLst/>
            <a:cxnLst/>
            <a:rect l="l" t="t" r="r" b="b"/>
            <a:pathLst>
              <a:path w="3143176" h="2797426">
                <a:moveTo>
                  <a:pt x="3143176" y="0"/>
                </a:moveTo>
                <a:lnTo>
                  <a:pt x="0" y="0"/>
                </a:lnTo>
                <a:lnTo>
                  <a:pt x="0" y="2797427"/>
                </a:lnTo>
                <a:lnTo>
                  <a:pt x="3143176" y="2797427"/>
                </a:lnTo>
                <a:lnTo>
                  <a:pt x="314317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</Words>
  <Application>Microsoft Office PowerPoint</Application>
  <PresentationFormat>Personalizar</PresentationFormat>
  <Paragraphs>116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Cinzel Decorative</vt:lpstr>
      <vt:lpstr>Rafale</vt:lpstr>
      <vt:lpstr>Garet Bold</vt:lpstr>
      <vt:lpstr>Garet Italics</vt:lpstr>
      <vt:lpstr>Hagrid Text</vt:lpstr>
      <vt:lpstr>Quicksand</vt:lpstr>
      <vt:lpstr>Garet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contadores Vivi.pptx</dc:title>
  <dc:creator>Sergio da Rocha Bastos</dc:creator>
  <cp:lastModifiedBy>Sergio da Rocha Bastos</cp:lastModifiedBy>
  <cp:revision>1</cp:revision>
  <dcterms:created xsi:type="dcterms:W3CDTF">2006-08-16T00:00:00Z</dcterms:created>
  <dcterms:modified xsi:type="dcterms:W3CDTF">2026-03-13T22:22:33Z</dcterms:modified>
  <dc:identifier>DAHDIRQejHg</dc:identifier>
</cp:coreProperties>
</file>