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5" r:id="rId1"/>
  </p:sldMasterIdLst>
  <p:notesMasterIdLst>
    <p:notesMasterId r:id="rId32"/>
  </p:notesMasterIdLst>
  <p:sldIdLst>
    <p:sldId id="2069" r:id="rId2"/>
    <p:sldId id="1607" r:id="rId3"/>
    <p:sldId id="1309" r:id="rId4"/>
    <p:sldId id="1623" r:id="rId5"/>
    <p:sldId id="1625" r:id="rId6"/>
    <p:sldId id="1622" r:id="rId7"/>
    <p:sldId id="1596" r:id="rId8"/>
    <p:sldId id="2003" r:id="rId9"/>
    <p:sldId id="2004" r:id="rId10"/>
    <p:sldId id="2005" r:id="rId11"/>
    <p:sldId id="2006" r:id="rId12"/>
    <p:sldId id="1597" r:id="rId13"/>
    <p:sldId id="2007" r:id="rId14"/>
    <p:sldId id="2008" r:id="rId15"/>
    <p:sldId id="2009" r:id="rId16"/>
    <p:sldId id="2010" r:id="rId17"/>
    <p:sldId id="2011" r:id="rId18"/>
    <p:sldId id="1600" r:id="rId19"/>
    <p:sldId id="2012" r:id="rId20"/>
    <p:sldId id="2013" r:id="rId21"/>
    <p:sldId id="2014" r:id="rId22"/>
    <p:sldId id="1634" r:id="rId23"/>
    <p:sldId id="1993" r:id="rId24"/>
    <p:sldId id="1646" r:id="rId25"/>
    <p:sldId id="2070" r:id="rId26"/>
    <p:sldId id="2067" r:id="rId27"/>
    <p:sldId id="2068" r:id="rId28"/>
    <p:sldId id="2044" r:id="rId29"/>
    <p:sldId id="1611" r:id="rId30"/>
    <p:sldId id="28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  <a:srgbClr val="00642D"/>
    <a:srgbClr val="00682F"/>
    <a:srgbClr val="860000"/>
    <a:srgbClr val="005D7E"/>
    <a:srgbClr val="004620"/>
    <a:srgbClr val="660066"/>
    <a:srgbClr val="9900CC"/>
    <a:srgbClr val="FBFB79"/>
    <a:srgbClr val="5C4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12C2A7-E4DF-42BA-8A29-ED271463C8F5}" v="132" dt="2026-05-12T11:55:36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6" autoAdjust="0"/>
    <p:restoredTop sz="94067" autoAdjust="0"/>
  </p:normalViewPr>
  <p:slideViewPr>
    <p:cSldViewPr snapToGrid="0">
      <p:cViewPr varScale="1">
        <p:scale>
          <a:sx n="65" d="100"/>
          <a:sy n="65" d="100"/>
        </p:scale>
        <p:origin x="786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ilton Cazumbá" userId="85bd1b73c3ad17e9" providerId="LiveId" clId="{31DA88D0-0CFF-4E93-A8CF-8944DD3A0F17}"/>
    <pc:docChg chg="undo redo custSel addSld delSld modSld delMainMaster">
      <pc:chgData name="Nailton Cazumbá" userId="85bd1b73c3ad17e9" providerId="LiveId" clId="{31DA88D0-0CFF-4E93-A8CF-8944DD3A0F17}" dt="2026-05-12T11:56:03.194" v="391" actId="1037"/>
      <pc:docMkLst>
        <pc:docMk/>
      </pc:docMkLst>
      <pc:sldChg chg="add">
        <pc:chgData name="Nailton Cazumbá" userId="85bd1b73c3ad17e9" providerId="LiveId" clId="{31DA88D0-0CFF-4E93-A8CF-8944DD3A0F17}" dt="2026-05-08T19:46:57.580" v="4"/>
        <pc:sldMkLst>
          <pc:docMk/>
          <pc:sldMk cId="778444271" sldId="286"/>
        </pc:sldMkLst>
      </pc:sldChg>
      <pc:sldChg chg="modSp add mod addAnim delAnim modAnim">
        <pc:chgData name="Nailton Cazumbá" userId="85bd1b73c3ad17e9" providerId="LiveId" clId="{31DA88D0-0CFF-4E93-A8CF-8944DD3A0F17}" dt="2026-05-08T20:19:28.122" v="270"/>
        <pc:sldMkLst>
          <pc:docMk/>
          <pc:sldMk cId="2115274575" sldId="1309"/>
        </pc:sldMkLst>
        <pc:spChg chg="mod">
          <ac:chgData name="Nailton Cazumbá" userId="85bd1b73c3ad17e9" providerId="LiveId" clId="{31DA88D0-0CFF-4E93-A8CF-8944DD3A0F17}" dt="2026-05-08T19:58:06.107" v="87" actId="20577"/>
          <ac:spMkLst>
            <pc:docMk/>
            <pc:sldMk cId="2115274575" sldId="1309"/>
            <ac:spMk id="5" creationId="{5E0ED9CB-A186-4022-8392-1F6000D09E8E}"/>
          </ac:spMkLst>
        </pc:spChg>
      </pc:sldChg>
      <pc:sldChg chg="modSp mod">
        <pc:chgData name="Nailton Cazumbá" userId="85bd1b73c3ad17e9" providerId="LiveId" clId="{31DA88D0-0CFF-4E93-A8CF-8944DD3A0F17}" dt="2026-05-08T20:01:20.975" v="157" actId="14100"/>
        <pc:sldMkLst>
          <pc:docMk/>
          <pc:sldMk cId="4085424782" sldId="1596"/>
        </pc:sldMkLst>
        <pc:spChg chg="mod">
          <ac:chgData name="Nailton Cazumbá" userId="85bd1b73c3ad17e9" providerId="LiveId" clId="{31DA88D0-0CFF-4E93-A8CF-8944DD3A0F17}" dt="2026-05-08T20:01:20.975" v="157" actId="14100"/>
          <ac:spMkLst>
            <pc:docMk/>
            <pc:sldMk cId="4085424782" sldId="1596"/>
            <ac:spMk id="3" creationId="{AD52B99E-1E4D-0902-56B0-8E53A224F785}"/>
          </ac:spMkLst>
        </pc:spChg>
      </pc:sldChg>
      <pc:sldChg chg="addSp modSp add del mod">
        <pc:chgData name="Nailton Cazumbá" userId="85bd1b73c3ad17e9" providerId="LiveId" clId="{31DA88D0-0CFF-4E93-A8CF-8944DD3A0F17}" dt="2026-05-08T20:18:35.326" v="268" actId="1076"/>
        <pc:sldMkLst>
          <pc:docMk/>
          <pc:sldMk cId="1420811895" sldId="1607"/>
        </pc:sldMkLst>
        <pc:picChg chg="add mod">
          <ac:chgData name="Nailton Cazumbá" userId="85bd1b73c3ad17e9" providerId="LiveId" clId="{31DA88D0-0CFF-4E93-A8CF-8944DD3A0F17}" dt="2026-05-08T20:18:35.326" v="268" actId="1076"/>
          <ac:picMkLst>
            <pc:docMk/>
            <pc:sldMk cId="1420811895" sldId="1607"/>
            <ac:picMk id="4" creationId="{EEBDBCBF-1125-4D99-BB42-0BB726C96FB8}"/>
          </ac:picMkLst>
        </pc:picChg>
      </pc:sldChg>
      <pc:sldChg chg="modSp mod">
        <pc:chgData name="Nailton Cazumbá" userId="85bd1b73c3ad17e9" providerId="LiveId" clId="{31DA88D0-0CFF-4E93-A8CF-8944DD3A0F17}" dt="2026-05-12T11:56:03.194" v="391" actId="1037"/>
        <pc:sldMkLst>
          <pc:docMk/>
          <pc:sldMk cId="3442124978" sldId="1646"/>
        </pc:sldMkLst>
        <pc:spChg chg="mod">
          <ac:chgData name="Nailton Cazumbá" userId="85bd1b73c3ad17e9" providerId="LiveId" clId="{31DA88D0-0CFF-4E93-A8CF-8944DD3A0F17}" dt="2026-05-12T11:56:03.194" v="391" actId="1037"/>
          <ac:spMkLst>
            <pc:docMk/>
            <pc:sldMk cId="3442124978" sldId="1646"/>
            <ac:spMk id="3" creationId="{2FF563E3-0552-800C-539B-8DF0358D159D}"/>
          </ac:spMkLst>
        </pc:spChg>
        <pc:spChg chg="mod">
          <ac:chgData name="Nailton Cazumbá" userId="85bd1b73c3ad17e9" providerId="LiveId" clId="{31DA88D0-0CFF-4E93-A8CF-8944DD3A0F17}" dt="2026-05-12T11:54:25.906" v="369" actId="1076"/>
          <ac:spMkLst>
            <pc:docMk/>
            <pc:sldMk cId="3442124978" sldId="1646"/>
            <ac:spMk id="5" creationId="{D8430643-09AD-30C9-D1C1-08F3FBEFAEDF}"/>
          </ac:spMkLst>
        </pc:spChg>
        <pc:spChg chg="mod">
          <ac:chgData name="Nailton Cazumbá" userId="85bd1b73c3ad17e9" providerId="LiveId" clId="{31DA88D0-0CFF-4E93-A8CF-8944DD3A0F17}" dt="2026-05-12T11:55:36.400" v="388" actId="20577"/>
          <ac:spMkLst>
            <pc:docMk/>
            <pc:sldMk cId="3442124978" sldId="1646"/>
            <ac:spMk id="6" creationId="{C0B68F39-98C8-53E2-E3EE-5B1036BC7C1E}"/>
          </ac:spMkLst>
        </pc:spChg>
      </pc:sldChg>
      <pc:sldChg chg="modSp mod">
        <pc:chgData name="Nailton Cazumbá" userId="85bd1b73c3ad17e9" providerId="LiveId" clId="{31DA88D0-0CFF-4E93-A8CF-8944DD3A0F17}" dt="2026-05-08T20:08:12.921" v="216" actId="207"/>
        <pc:sldMkLst>
          <pc:docMk/>
          <pc:sldMk cId="1209357687" sldId="2013"/>
        </pc:sldMkLst>
        <pc:spChg chg="mod">
          <ac:chgData name="Nailton Cazumbá" userId="85bd1b73c3ad17e9" providerId="LiveId" clId="{31DA88D0-0CFF-4E93-A8CF-8944DD3A0F17}" dt="2026-05-08T20:08:12.921" v="216" actId="207"/>
          <ac:spMkLst>
            <pc:docMk/>
            <pc:sldMk cId="1209357687" sldId="2013"/>
            <ac:spMk id="17" creationId="{B5222EAC-D198-562A-FCE8-A64C52682658}"/>
          </ac:spMkLst>
        </pc:spChg>
      </pc:sldChg>
      <pc:sldChg chg="del">
        <pc:chgData name="Nailton Cazumbá" userId="85bd1b73c3ad17e9" providerId="LiveId" clId="{31DA88D0-0CFF-4E93-A8CF-8944DD3A0F17}" dt="2026-05-12T11:51:28.145" v="272" actId="47"/>
        <pc:sldMkLst>
          <pc:docMk/>
          <pc:sldMk cId="3478738789" sldId="2061"/>
        </pc:sldMkLst>
      </pc:sldChg>
      <pc:sldChg chg="addSp delSp modSp add mod">
        <pc:chgData name="Nailton Cazumbá" userId="85bd1b73c3ad17e9" providerId="LiveId" clId="{31DA88D0-0CFF-4E93-A8CF-8944DD3A0F17}" dt="2026-05-08T20:17:54.712" v="261" actId="21"/>
        <pc:sldMkLst>
          <pc:docMk/>
          <pc:sldMk cId="3729466218" sldId="2069"/>
        </pc:sldMkLst>
        <pc:spChg chg="mod">
          <ac:chgData name="Nailton Cazumbá" userId="85bd1b73c3ad17e9" providerId="LiveId" clId="{31DA88D0-0CFF-4E93-A8CF-8944DD3A0F17}" dt="2026-05-08T20:09:57.117" v="236" actId="1076"/>
          <ac:spMkLst>
            <pc:docMk/>
            <pc:sldMk cId="3729466218" sldId="2069"/>
            <ac:spMk id="3" creationId="{9A939C08-B736-8D05-33F0-D0646B514169}"/>
          </ac:spMkLst>
        </pc:spChg>
        <pc:spChg chg="mod">
          <ac:chgData name="Nailton Cazumbá" userId="85bd1b73c3ad17e9" providerId="LiveId" clId="{31DA88D0-0CFF-4E93-A8CF-8944DD3A0F17}" dt="2026-05-08T20:10:09.004" v="248" actId="404"/>
          <ac:spMkLst>
            <pc:docMk/>
            <pc:sldMk cId="3729466218" sldId="2069"/>
            <ac:spMk id="7" creationId="{20A50092-B089-F11D-CBAB-FE9A65D08DA8}"/>
          </ac:spMkLst>
        </pc:spChg>
        <pc:picChg chg="add mod">
          <ac:chgData name="Nailton Cazumbá" userId="85bd1b73c3ad17e9" providerId="LiveId" clId="{31DA88D0-0CFF-4E93-A8CF-8944DD3A0F17}" dt="2026-05-08T20:17:34.321" v="260" actId="339"/>
          <ac:picMkLst>
            <pc:docMk/>
            <pc:sldMk cId="3729466218" sldId="2069"/>
            <ac:picMk id="1026" creationId="{6902E7ED-9C8A-1F1E-8814-EF7326517F57}"/>
          </ac:picMkLst>
        </pc:picChg>
      </pc:sldChg>
      <pc:sldChg chg="add">
        <pc:chgData name="Nailton Cazumbá" userId="85bd1b73c3ad17e9" providerId="LiveId" clId="{31DA88D0-0CFF-4E93-A8CF-8944DD3A0F17}" dt="2026-05-12T11:51:22.346" v="271"/>
        <pc:sldMkLst>
          <pc:docMk/>
          <pc:sldMk cId="587551689" sldId="2070"/>
        </pc:sldMkLst>
      </pc:sldChg>
      <pc:sldMasterChg chg="delSldLayout">
        <pc:chgData name="Nailton Cazumbá" userId="85bd1b73c3ad17e9" providerId="LiveId" clId="{31DA88D0-0CFF-4E93-A8CF-8944DD3A0F17}" dt="2026-05-08T19:57:30.538" v="26" actId="47"/>
        <pc:sldMasterMkLst>
          <pc:docMk/>
          <pc:sldMasterMk cId="3714189754" sldId="2147483845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7360C-D2A2-4576-9C9A-597359C37568}" type="datetimeFigureOut">
              <a:rPr lang="pt-BR" smtClean="0"/>
              <a:pPr/>
              <a:t>12/05/2026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74A15-DABD-443A-9BEB-0BD4293FDBF9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362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366F5-BEB1-44EE-8089-76FB173EC1C2}" type="slidenum">
              <a:rPr lang="pt-BR" smtClean="0"/>
              <a:pPr/>
              <a:t>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2392482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BF490-1D2F-0B4F-5AA2-3F42787E6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C857354-5B34-F9FF-0297-84879B3211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53072E4-3DE4-4D02-C082-C03B5364D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935CC6-ED17-E7BA-2F2E-6EABE28BAE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AF1836-FA0B-12E9-3278-91B63D94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612338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FF4D9-43E9-19A7-EAA2-45B2CC767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79C78DD-1E74-A8C0-390E-17EAC75224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589210E-E546-46FE-AA17-52CAF187C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77A7F17-BF32-2818-232D-BBB703A5D0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2AE559-A9E2-10A7-3FE8-AA8A16C6D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2725225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9FFB0-88C0-51EA-CDD1-117A533E7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D2A46B9-1730-8F65-D3DC-0F23658A5B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B8E84AF-CF6F-383C-1A1B-13B5B050D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4E17B23-9FAE-93FD-D7B8-C663755FE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6D8424-F072-8359-0D7F-FE124FCC1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4233184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E923A-59BC-0893-3CBB-58C1B4AD7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3CB2911-4393-9C4F-24F9-12AF27D399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4637D56-99A6-1DBE-BF0C-C8C2AB5D4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E72368E-337D-E5F6-0C01-18AE2BE074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F6F1AF-8062-4CA3-4AC5-474488F98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3759412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2E8B9-2291-696A-2803-9D1524C7E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8188256-2B49-1463-5AA3-9F3772272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F2E8F71-7510-1FE2-85CA-06BA53407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3DB527-9514-B6A6-B096-1F15CD2C90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5E5FF3-E9CB-A976-A1B2-C8F41BA0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285588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815FC-A2A6-4D22-8DA1-2F2AB1A9E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4314CBE-9655-55A4-4BD6-86B8A04FF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77609A7-5344-29B1-C23D-21DE9C648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1DBB908-8B26-83A3-E916-B725B1AA9E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BA3352-813B-ECBF-9F4C-402E00A87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3698229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4BF3A-4E40-37CC-B9C4-B451AE2C2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67F93ED-56B9-CB79-D0DA-532DE0707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4724842-995E-3285-A521-48C1F1E1F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168EE60-24C1-F2AB-0586-AD8CA5CD90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85F19B-F66D-7B80-D13F-3BFC41894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1971917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EC3E-CCEE-03CB-ECD9-845534F3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5D2F8E3-E4AA-5351-31B0-A3744B218E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895B655-FEED-A760-136E-8B1CB5B3C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9FA4F19-CD59-4DE9-A936-18E48F4D39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8D2053-0613-F087-DE1C-59D5C98C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2504737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8095C-2E47-9769-3AD4-55E25AC34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3ED790A-9D42-406B-04C1-E3F13FA6DE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A92BBCE-14B1-C8AA-FC16-6D2B1771D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C0D33D-3D20-FF11-7D4F-FB12142251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AABA71-9ADD-70B2-6FAB-9E0B2594E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2811686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487CD-CF38-53C2-C7D0-3BC98A399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23CD552-60F1-F46D-6F5A-198736ADC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00D35BD-BE17-6D4F-E380-000488E1D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5E36D2C-D7BF-3A0F-AA60-87E676C1C0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366F5-BEB1-44EE-8089-76FB173EC1C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0CA885-293C-F661-52BB-050955959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Elaborado por Nailton Cazumbá</a:t>
            </a:r>
          </a:p>
        </p:txBody>
      </p:sp>
    </p:spTree>
    <p:extLst>
      <p:ext uri="{BB962C8B-B14F-4D97-AF65-F5344CB8AC3E}">
        <p14:creationId xmlns:p14="http://schemas.microsoft.com/office/powerpoint/2010/main" val="1954131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020759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6358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5660-51D8-4ED2-A9C5-4908B1048C49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793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78325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77227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086971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9473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245363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AA84-FAAA-409F-8534-4C24650A494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1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04343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64822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5249124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0037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6112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09713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03575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32916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B99C5-DC64-400B-8CB7-80E3F3FC6F0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1897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A939C08-B736-8D05-33F0-D0646B514169}"/>
              </a:ext>
            </a:extLst>
          </p:cNvPr>
          <p:cNvSpPr txBox="1"/>
          <p:nvPr/>
        </p:nvSpPr>
        <p:spPr>
          <a:xfrm>
            <a:off x="227760" y="1181764"/>
            <a:ext cx="1173648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endParaRPr lang="pt-BR" sz="1600" dirty="0">
              <a:latin typeface="Outfit"/>
            </a:endParaRPr>
          </a:p>
          <a:p>
            <a:pPr algn="ctr" fontAlgn="base"/>
            <a:endParaRPr lang="pt-BR" sz="1600" dirty="0">
              <a:latin typeface="Outfit"/>
            </a:endParaRPr>
          </a:p>
          <a:p>
            <a:pPr algn="ctr" fontAlgn="base"/>
            <a:endParaRPr lang="pt-BR" sz="1600" dirty="0">
              <a:latin typeface="Outfit"/>
            </a:endParaRPr>
          </a:p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IMPACTOS DAS NOVAS REGRAS TRIBUTÁRIAS NO TERCEIRO SETOR</a:t>
            </a:r>
            <a:endParaRPr lang="pt-BR" sz="16600" b="1" cap="all" dirty="0">
              <a:ln w="3175" cmpd="sng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2C106FB-1863-CF68-51C6-C55C2B1E8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2" b="16142"/>
          <a:stretch/>
        </p:blipFill>
        <p:spPr bwMode="auto">
          <a:xfrm>
            <a:off x="5130094" y="4505751"/>
            <a:ext cx="2170217" cy="22057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0A50092-B089-F11D-CBAB-FE9A65D08DA8}"/>
              </a:ext>
            </a:extLst>
          </p:cNvPr>
          <p:cNvSpPr txBox="1"/>
          <p:nvPr/>
        </p:nvSpPr>
        <p:spPr>
          <a:xfrm>
            <a:off x="7933466" y="5214399"/>
            <a:ext cx="39595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Com:</a:t>
            </a:r>
            <a:endParaRPr lang="pt-BR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Nailton Cazumbá</a:t>
            </a:r>
            <a:endParaRPr lang="pt-BR" sz="2133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FC">
            <a:extLst>
              <a:ext uri="{FF2B5EF4-FFF2-40B4-BE49-F238E27FC236}">
                <a16:creationId xmlns:a16="http://schemas.microsoft.com/office/drawing/2014/main" id="{6902E7ED-9C8A-1F1E-8814-EF7326517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920" y="128337"/>
            <a:ext cx="2023320" cy="1716505"/>
          </a:xfrm>
          <a:prstGeom prst="flowChartAlternateProcess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466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A939C08-B736-8D05-33F0-D0646B514169}"/>
              </a:ext>
            </a:extLst>
          </p:cNvPr>
          <p:cNvSpPr txBox="1"/>
          <p:nvPr/>
        </p:nvSpPr>
        <p:spPr>
          <a:xfrm>
            <a:off x="948267" y="258336"/>
            <a:ext cx="10566400" cy="1030515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NAILTON CAZUMBÁ</a:t>
            </a:r>
          </a:p>
        </p:txBody>
      </p:sp>
      <p:sp>
        <p:nvSpPr>
          <p:cNvPr id="5" name="Google Shape;64;p14">
            <a:extLst>
              <a:ext uri="{FF2B5EF4-FFF2-40B4-BE49-F238E27FC236}">
                <a16:creationId xmlns:a16="http://schemas.microsoft.com/office/drawing/2014/main" id="{2D94E162-5832-4456-8FC0-2E07D0DF24AE}"/>
              </a:ext>
            </a:extLst>
          </p:cNvPr>
          <p:cNvSpPr txBox="1">
            <a:spLocks/>
          </p:cNvSpPr>
          <p:nvPr/>
        </p:nvSpPr>
        <p:spPr>
          <a:xfrm>
            <a:off x="4159115" y="1783340"/>
            <a:ext cx="7810516" cy="457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pt-BR" sz="2933" b="1" i="0" u="none" strike="noStrike" kern="1200" cap="none" spc="3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Contador, Especialista em Contabilidade das Organizações do Terceiro Setor, em Auditoria e </a:t>
            </a:r>
            <a:r>
              <a:rPr kumimoji="0" lang="pt-BR" sz="2933" b="1" i="0" u="none" strike="noStrike" kern="1200" cap="none" spc="3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Controladoria</a:t>
            </a:r>
            <a:r>
              <a:rPr kumimoji="0" lang="pt-BR" sz="2933" b="1" i="0" u="none" strike="noStrike" kern="1200" cap="none" spc="3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; Consultor em entidades sem fins lucrativos; Professor, Instrutor de Cursos e Palestrante; Sócio-Gerente da Pauta Assessoria Contábil, Consultoria e Treinamento; Membro da IGF Auditores e Consultores Independentes; Conselheiro da ABCR.</a:t>
            </a:r>
            <a:endParaRPr kumimoji="0" lang="pt-BR" sz="2933" b="1" i="0" u="none" strike="noStrike" kern="1200" cap="none" spc="3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" name="Imagem 5" descr="Homem de terno e gravata&#10;&#10;Descrição gerada automaticamente">
            <a:extLst>
              <a:ext uri="{FF2B5EF4-FFF2-40B4-BE49-F238E27FC236}">
                <a16:creationId xmlns:a16="http://schemas.microsoft.com/office/drawing/2014/main" id="{629DF552-3BE7-D560-AD6B-EB9B8D477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68" y="1580707"/>
            <a:ext cx="3668047" cy="4296855"/>
          </a:xfrm>
          <a:prstGeom prst="rect">
            <a:avLst/>
          </a:prstGeom>
        </p:spPr>
      </p:pic>
      <p:pic>
        <p:nvPicPr>
          <p:cNvPr id="4" name="Imagem 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EEBDBCBF-1125-4D99-BB42-0BB726C96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724" y="99834"/>
            <a:ext cx="1769907" cy="1582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20811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252232" y="2429302"/>
            <a:ext cx="11617291" cy="1470025"/>
          </a:xfrm>
        </p:spPr>
        <p:txBody>
          <a:bodyPr>
            <a:normAutofit/>
          </a:bodyPr>
          <a:lstStyle/>
          <a:p>
            <a:r>
              <a:rPr lang="pt-BR" sz="1400" b="1" dirty="0">
                <a:solidFill>
                  <a:srgbClr val="C00000"/>
                </a:solidFill>
              </a:rPr>
              <a:t>                                                                                                                                                           </a:t>
            </a:r>
            <a:endParaRPr lang="pt-BR" sz="1000" b="1" dirty="0">
              <a:solidFill>
                <a:srgbClr val="C00000"/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D92332D-7390-4FCB-B109-9C709BDB9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E0ED9CB-A186-4022-8392-1F6000D09E8E}"/>
              </a:ext>
            </a:extLst>
          </p:cNvPr>
          <p:cNvSpPr/>
          <p:nvPr/>
        </p:nvSpPr>
        <p:spPr>
          <a:xfrm>
            <a:off x="689317" y="1963598"/>
            <a:ext cx="10986867" cy="2930804"/>
          </a:xfrm>
          <a:prstGeom prst="ellipse">
            <a:avLst/>
          </a:prstGeom>
          <a:solidFill>
            <a:srgbClr val="700000"/>
          </a:solidFill>
          <a:effectLst>
            <a:glow rad="1270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cap="all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SITUAÇÃO ATUAL DAS ENTIDADES DO TERCEIRO SETOR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7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8C862-69E2-8F14-BBDF-98E2D8166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BB75E3F-4AFA-AF13-F619-58CE47A6AA24}"/>
              </a:ext>
            </a:extLst>
          </p:cNvPr>
          <p:cNvSpPr txBox="1"/>
          <p:nvPr/>
        </p:nvSpPr>
        <p:spPr>
          <a:xfrm>
            <a:off x="382682" y="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INSTITUIÇÕES IMUNES</a:t>
            </a:r>
            <a:endParaRPr lang="pt-BR" sz="2800" dirty="0">
              <a:solidFill>
                <a:srgbClr val="FFFF00"/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92AB360-11CF-248C-E995-5C97F7F82CFA}"/>
              </a:ext>
            </a:extLst>
          </p:cNvPr>
          <p:cNvGraphicFramePr>
            <a:graphicFrameLocks noGrp="1"/>
          </p:cNvGraphicFramePr>
          <p:nvPr/>
        </p:nvGraphicFramePr>
        <p:xfrm>
          <a:off x="382682" y="1310745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</a:rPr>
                        <a:t>PIS sobre a Receita</a:t>
                      </a:r>
                      <a:endParaRPr lang="pt-BR" sz="40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</a:rPr>
                        <a:t> Não há incidência</a:t>
                      </a:r>
                      <a:endParaRPr lang="pt-BR" sz="40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4B444F4E-EB57-C7FD-EA33-6EE3BDBDDC78}"/>
              </a:ext>
            </a:extLst>
          </p:cNvPr>
          <p:cNvGraphicFramePr>
            <a:graphicFrameLocks noGrp="1"/>
          </p:cNvGraphicFramePr>
          <p:nvPr/>
        </p:nvGraphicFramePr>
        <p:xfrm>
          <a:off x="382682" y="1822311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 sobre a Folha de Pagamentos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Não há incidência para quem tem CEBAS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74465D2-3A2C-85DF-68D8-9D364596460A}"/>
              </a:ext>
            </a:extLst>
          </p:cNvPr>
          <p:cNvGraphicFramePr>
            <a:graphicFrameLocks noGrp="1"/>
          </p:cNvGraphicFramePr>
          <p:nvPr/>
        </p:nvGraphicFramePr>
        <p:xfrm>
          <a:off x="382682" y="2333877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 sobre Receita Financeira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Não há incidência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44F3C912-9074-8C62-0ABB-3A487203E5B5}"/>
              </a:ext>
            </a:extLst>
          </p:cNvPr>
          <p:cNvGraphicFramePr>
            <a:graphicFrameLocks noGrp="1"/>
          </p:cNvGraphicFramePr>
          <p:nvPr/>
        </p:nvGraphicFramePr>
        <p:xfrm>
          <a:off x="382682" y="2817392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COFINS sobre a Receita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Não há incidência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83AACDAF-2CEF-1547-294D-ECF2E9678FD0}"/>
              </a:ext>
            </a:extLst>
          </p:cNvPr>
          <p:cNvGraphicFramePr>
            <a:graphicFrameLocks noGrp="1"/>
          </p:cNvGraphicFramePr>
          <p:nvPr/>
        </p:nvGraphicFramePr>
        <p:xfrm>
          <a:off x="382682" y="3322247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COFINS sobre a Receita Financeira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Não há incidência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09CE63A3-52C4-1E97-1F7B-0C232EE2B738}"/>
              </a:ext>
            </a:extLst>
          </p:cNvPr>
          <p:cNvGraphicFramePr>
            <a:graphicFrameLocks noGrp="1"/>
          </p:cNvGraphicFramePr>
          <p:nvPr/>
        </p:nvGraphicFramePr>
        <p:xfrm>
          <a:off x="382682" y="3805762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93359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09559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ISS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Não há incidência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E5C95C39-1FFA-00F6-E01D-CE6A05C52AE4}"/>
              </a:ext>
            </a:extLst>
          </p:cNvPr>
          <p:cNvGraphicFramePr>
            <a:graphicFrameLocks noGrp="1"/>
          </p:cNvGraphicFramePr>
          <p:nvPr/>
        </p:nvGraphicFramePr>
        <p:xfrm>
          <a:off x="382682" y="4289277"/>
          <a:ext cx="11402918" cy="739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9125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393793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ICMS - Consumidor Final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-952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Pagamento do tributo incluso na NF de compra (17% a 23%)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7647F780-FD11-59E2-2368-BDA61AC2CD6D}"/>
              </a:ext>
            </a:extLst>
          </p:cNvPr>
          <p:cNvGraphicFramePr>
            <a:graphicFrameLocks noGrp="1"/>
          </p:cNvGraphicFramePr>
          <p:nvPr/>
        </p:nvGraphicFramePr>
        <p:xfrm>
          <a:off x="382682" y="5111822"/>
          <a:ext cx="11402918" cy="1450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9125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393793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10199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ICMS - Comerciante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Recolhimento do tributo (diferença entre o ICMS incidente sobre a venda e o ICMS pago na compra); </a:t>
                      </a:r>
                      <a:endParaRPr lang="pt-BR" sz="22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Podem ter imunidade concedida pelos Estados</a:t>
                      </a:r>
                      <a:endParaRPr lang="pt-BR" sz="22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72FAEC0-3A19-9272-DC03-BEAAC5A8948B}"/>
              </a:ext>
            </a:extLst>
          </p:cNvPr>
          <p:cNvGraphicFramePr>
            <a:graphicFrameLocks noGrp="1"/>
          </p:cNvGraphicFramePr>
          <p:nvPr/>
        </p:nvGraphicFramePr>
        <p:xfrm>
          <a:off x="382682" y="700254"/>
          <a:ext cx="11402918" cy="499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9125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393793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990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ITCMD / ITCD / ITD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-952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Não há incidência</a:t>
                      </a:r>
                      <a:endParaRPr lang="pt-BR" sz="24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41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7F150-FF1F-C373-53C4-601E46065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49DFA14-C6C2-8365-A25D-478B02DE90D9}"/>
              </a:ext>
            </a:extLst>
          </p:cNvPr>
          <p:cNvSpPr txBox="1"/>
          <p:nvPr/>
        </p:nvSpPr>
        <p:spPr>
          <a:xfrm>
            <a:off x="467349" y="13669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INSTITUIÇÕES ISENTAS</a:t>
            </a:r>
            <a:endParaRPr lang="pt-BR" sz="2800" dirty="0">
              <a:solidFill>
                <a:srgbClr val="FFFF00"/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2211C286-54CA-01BF-D9FE-A0EAC885EFA2}"/>
              </a:ext>
            </a:extLst>
          </p:cNvPr>
          <p:cNvGraphicFramePr>
            <a:graphicFrameLocks noGrp="1"/>
          </p:cNvGraphicFramePr>
          <p:nvPr/>
        </p:nvGraphicFramePr>
        <p:xfrm>
          <a:off x="399617" y="1604566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PIS sobre a Receita</a:t>
                      </a:r>
                      <a:endParaRPr lang="pt-BR" sz="40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 Não há incidência</a:t>
                      </a:r>
                      <a:endParaRPr lang="pt-BR" sz="40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89EF70D-A365-7D9E-2238-9924A5EB4BAF}"/>
              </a:ext>
            </a:extLst>
          </p:cNvPr>
          <p:cNvGraphicFramePr>
            <a:graphicFrameLocks noGrp="1"/>
          </p:cNvGraphicFramePr>
          <p:nvPr/>
        </p:nvGraphicFramePr>
        <p:xfrm>
          <a:off x="399617" y="2048400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 sobre a Folha de Pagamentos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Recolhimento do tributo (1%)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3A32F914-969D-2DAD-D453-DE95CA95A94C}"/>
              </a:ext>
            </a:extLst>
          </p:cNvPr>
          <p:cNvGraphicFramePr>
            <a:graphicFrameLocks noGrp="1"/>
          </p:cNvGraphicFramePr>
          <p:nvPr/>
        </p:nvGraphicFramePr>
        <p:xfrm>
          <a:off x="399617" y="2492234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 sobre Receita Financeira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Não há incidência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479C01C5-03B3-6386-2134-DBADC0981E65}"/>
              </a:ext>
            </a:extLst>
          </p:cNvPr>
          <p:cNvGraphicFramePr>
            <a:graphicFrameLocks noGrp="1"/>
          </p:cNvGraphicFramePr>
          <p:nvPr/>
        </p:nvGraphicFramePr>
        <p:xfrm>
          <a:off x="399617" y="2924950"/>
          <a:ext cx="11402918" cy="682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COFINS sobre a Receita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-9525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Não há incidência sobre Receitas Próprias; </a:t>
                      </a:r>
                      <a:r>
                        <a:rPr lang="pt-BR" sz="18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Recolhimento do tributo sobre </a:t>
                      </a:r>
                      <a:r>
                        <a:rPr lang="pt-BR" sz="1800" b="1" dirty="0"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Receitas Não Próprias</a:t>
                      </a:r>
                      <a:r>
                        <a:rPr lang="pt-BR" sz="18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(7,6%)</a:t>
                      </a:r>
                      <a:endParaRPr lang="pt-BR" sz="20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9B3562B7-8CDF-C098-CA4B-859184F907AB}"/>
              </a:ext>
            </a:extLst>
          </p:cNvPr>
          <p:cNvGraphicFramePr>
            <a:graphicFrameLocks noGrp="1"/>
          </p:cNvGraphicFramePr>
          <p:nvPr/>
        </p:nvGraphicFramePr>
        <p:xfrm>
          <a:off x="399617" y="3642767"/>
          <a:ext cx="11402918" cy="40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COFINS sobre a Receita Financeira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Recolhimento do tributo (4%)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C54013D3-3F15-8AFA-4262-A61863CA7BED}"/>
              </a:ext>
            </a:extLst>
          </p:cNvPr>
          <p:cNvGraphicFramePr>
            <a:graphicFrameLocks noGrp="1"/>
          </p:cNvGraphicFramePr>
          <p:nvPr/>
        </p:nvGraphicFramePr>
        <p:xfrm>
          <a:off x="399617" y="4078259"/>
          <a:ext cx="11402918" cy="9748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93359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09559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ISS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b="1" kern="12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Recolhimento do tributo quando houver prestação de serviços e emissão de documento fiscal (2% a 5%), exceto em caso de isenção concedida pelo município</a:t>
                      </a:r>
                      <a:endParaRPr lang="pt-BR" sz="20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5C17E03D-FDB2-6360-35B5-DEBDE1E06988}"/>
              </a:ext>
            </a:extLst>
          </p:cNvPr>
          <p:cNvGraphicFramePr>
            <a:graphicFrameLocks noGrp="1"/>
          </p:cNvGraphicFramePr>
          <p:nvPr/>
        </p:nvGraphicFramePr>
        <p:xfrm>
          <a:off x="399617" y="5084046"/>
          <a:ext cx="11402918" cy="739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9125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393793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ICMS - Consumidor Final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-952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Pagamento do tributo incluso na NF de compra (17% a 23%)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08E6D9F8-0ADC-154F-FCE2-81A01E557300}"/>
              </a:ext>
            </a:extLst>
          </p:cNvPr>
          <p:cNvGraphicFramePr>
            <a:graphicFrameLocks noGrp="1"/>
          </p:cNvGraphicFramePr>
          <p:nvPr/>
        </p:nvGraphicFramePr>
        <p:xfrm>
          <a:off x="399617" y="5853041"/>
          <a:ext cx="11402918" cy="7391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9125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393793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739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ICMS - Comerciante</a:t>
                      </a:r>
                      <a:endParaRPr lang="pt-BR" sz="2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-95250" algn="just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21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Recolhimento do tributo (diferença entre o ICMS incidente sobre a venda e o ICMS pago na compra)</a:t>
                      </a:r>
                      <a:endParaRPr lang="pt-BR" sz="2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BD8E346-DC2C-6844-18FA-88EA77E92934}"/>
              </a:ext>
            </a:extLst>
          </p:cNvPr>
          <p:cNvGraphicFramePr>
            <a:graphicFrameLocks noGrp="1"/>
          </p:cNvGraphicFramePr>
          <p:nvPr/>
        </p:nvGraphicFramePr>
        <p:xfrm>
          <a:off x="394541" y="839836"/>
          <a:ext cx="11402918" cy="7129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7594">
                  <a:extLst>
                    <a:ext uri="{9D8B030D-6E8A-4147-A177-3AD203B41FA5}">
                      <a16:colId xmlns:a16="http://schemas.microsoft.com/office/drawing/2014/main" val="1497944524"/>
                    </a:ext>
                  </a:extLst>
                </a:gridCol>
                <a:gridCol w="6425324">
                  <a:extLst>
                    <a:ext uri="{9D8B030D-6E8A-4147-A177-3AD203B41FA5}">
                      <a16:colId xmlns:a16="http://schemas.microsoft.com/office/drawing/2014/main" val="3417599447"/>
                    </a:ext>
                  </a:extLst>
                </a:gridCol>
              </a:tblGrid>
              <a:tr h="40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ITCMD / ITCD / ITD</a:t>
                      </a:r>
                      <a:endParaRPr lang="pt-BR" sz="40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Não há incidência </a:t>
                      </a:r>
                      <a:r>
                        <a:rPr lang="pt-BR" sz="2200" b="1" dirty="0">
                          <a:solidFill>
                            <a:srgbClr val="002060"/>
                          </a:solidFill>
                          <a:effectLst/>
                          <a:highlight>
                            <a:srgbClr val="FFFF00"/>
                          </a:highlight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(Lei nº 227/26)</a:t>
                      </a:r>
                      <a:r>
                        <a:rPr lang="pt-BR" sz="22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desde que cumpridos os requisitos legais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9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22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8741C-4DBA-C626-8F24-B05CB30C8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>
            <a:extLst>
              <a:ext uri="{FF2B5EF4-FFF2-40B4-BE49-F238E27FC236}">
                <a16:creationId xmlns:a16="http://schemas.microsoft.com/office/drawing/2014/main" id="{3778603C-409D-E96F-14BD-0A580C4A509D}"/>
              </a:ext>
            </a:extLst>
          </p:cNvPr>
          <p:cNvSpPr/>
          <p:nvPr/>
        </p:nvSpPr>
        <p:spPr>
          <a:xfrm>
            <a:off x="602566" y="1766645"/>
            <a:ext cx="10986867" cy="2930804"/>
          </a:xfrm>
          <a:prstGeom prst="ellipse">
            <a:avLst/>
          </a:prstGeom>
          <a:solidFill>
            <a:srgbClr val="00682F"/>
          </a:solidFill>
          <a:effectLst>
            <a:glow rad="127000">
              <a:schemeClr val="tx1"/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cap="all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MUDA COM A IMPLEMENTAÇÃO DO IBS E DA CBS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86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43B86-C34F-1C9A-AE0F-D46345F77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ângulo de cantos arredondados 10">
            <a:extLst>
              <a:ext uri="{FF2B5EF4-FFF2-40B4-BE49-F238E27FC236}">
                <a16:creationId xmlns:a16="http://schemas.microsoft.com/office/drawing/2014/main" id="{559AA88B-20B9-7998-3260-008866466BB2}"/>
              </a:ext>
            </a:extLst>
          </p:cNvPr>
          <p:cNvSpPr/>
          <p:nvPr/>
        </p:nvSpPr>
        <p:spPr>
          <a:xfrm>
            <a:off x="4210068" y="2180076"/>
            <a:ext cx="3701617" cy="288182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Criação da 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Contribuição Social sobre Bens e Serviços – </a:t>
            </a: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CBS 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do Imposto sobre Bens e Serviços - </a:t>
            </a: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AD52B99E-1E4D-0902-56B0-8E53A224F785}"/>
              </a:ext>
            </a:extLst>
          </p:cNvPr>
          <p:cNvSpPr/>
          <p:nvPr/>
        </p:nvSpPr>
        <p:spPr>
          <a:xfrm>
            <a:off x="752168" y="173651"/>
            <a:ext cx="10545097" cy="1832130"/>
          </a:xfrm>
          <a:prstGeom prst="ellipse">
            <a:avLst/>
          </a:prstGeom>
          <a:solidFill>
            <a:srgbClr val="00682F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LEI COMPLEMENTAR Nº 214/25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FEDERAL Nº 12.955/26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RESOLUÇÃO CGIBS Nº 6/26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IBS e CBS</a:t>
            </a:r>
            <a:endParaRPr kumimoji="0" lang="pt-BR" sz="30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de cantos arredondados 10">
            <a:extLst>
              <a:ext uri="{FF2B5EF4-FFF2-40B4-BE49-F238E27FC236}">
                <a16:creationId xmlns:a16="http://schemas.microsoft.com/office/drawing/2014/main" id="{37EBC8E0-A9BA-12CA-3E79-F7FF59E5C013}"/>
              </a:ext>
            </a:extLst>
          </p:cNvPr>
          <p:cNvSpPr/>
          <p:nvPr/>
        </p:nvSpPr>
        <p:spPr>
          <a:xfrm>
            <a:off x="8151827" y="2180076"/>
            <a:ext cx="3413640" cy="288182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 e COFINS serão substituídos pela CBS, e </a:t>
            </a:r>
          </a:p>
          <a:p>
            <a:pPr algn="ctr" fontAlgn="ctr"/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 e ICMS serão substituídos pelo IBS</a:t>
            </a:r>
          </a:p>
        </p:txBody>
      </p:sp>
      <p:sp>
        <p:nvSpPr>
          <p:cNvPr id="5" name="Retângulo de cantos arredondados 10">
            <a:extLst>
              <a:ext uri="{FF2B5EF4-FFF2-40B4-BE49-F238E27FC236}">
                <a16:creationId xmlns:a16="http://schemas.microsoft.com/office/drawing/2014/main" id="{3407AB24-187F-BF50-9DDF-6A4463A84EE8}"/>
              </a:ext>
            </a:extLst>
          </p:cNvPr>
          <p:cNvSpPr/>
          <p:nvPr/>
        </p:nvSpPr>
        <p:spPr>
          <a:xfrm>
            <a:off x="626535" y="5526934"/>
            <a:ext cx="10938931" cy="108967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Nesta fase da Reforma</a:t>
            </a:r>
            <a:r>
              <a:rPr kumimoji="0" lang="pt-BR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 IRPJ e a CSLL permanecem sem alterações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de cantos arredondados 10">
            <a:extLst>
              <a:ext uri="{FF2B5EF4-FFF2-40B4-BE49-F238E27FC236}">
                <a16:creationId xmlns:a16="http://schemas.microsoft.com/office/drawing/2014/main" id="{0F81F1B4-59F3-8E45-21E9-93423E9C7167}"/>
              </a:ext>
            </a:extLst>
          </p:cNvPr>
          <p:cNvSpPr/>
          <p:nvPr/>
        </p:nvSpPr>
        <p:spPr>
          <a:xfrm>
            <a:off x="556287" y="2180076"/>
            <a:ext cx="3413640" cy="288182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Tributos sobre o Consumo de Bens e Serviços</a:t>
            </a:r>
          </a:p>
        </p:txBody>
      </p:sp>
    </p:spTree>
    <p:extLst>
      <p:ext uri="{BB962C8B-B14F-4D97-AF65-F5344CB8AC3E}">
        <p14:creationId xmlns:p14="http://schemas.microsoft.com/office/powerpoint/2010/main" val="408542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4F27F-0473-A6B6-B590-CBA531315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468C2582-8A25-ADEC-40F6-492918D953A4}"/>
              </a:ext>
            </a:extLst>
          </p:cNvPr>
          <p:cNvSpPr/>
          <p:nvPr/>
        </p:nvSpPr>
        <p:spPr>
          <a:xfrm>
            <a:off x="286327" y="912217"/>
            <a:ext cx="11619345" cy="1152558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 partir de 2027, a </a:t>
            </a:r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CBS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 terá alíquota definida pela União (estimada em </a:t>
            </a:r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 9,3%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Retângulo de cantos arredondados 8">
            <a:extLst>
              <a:ext uri="{FF2B5EF4-FFF2-40B4-BE49-F238E27FC236}">
                <a16:creationId xmlns:a16="http://schemas.microsoft.com/office/drawing/2014/main" id="{E4145A3F-8428-4D3C-3146-3C0D2BD2319B}"/>
              </a:ext>
            </a:extLst>
          </p:cNvPr>
          <p:cNvSpPr/>
          <p:nvPr/>
        </p:nvSpPr>
        <p:spPr>
          <a:xfrm>
            <a:off x="286327" y="2470903"/>
            <a:ext cx="11619345" cy="1152558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 partir de 2029 o </a:t>
            </a:r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IBS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 terá alíquota definida pelos Estados e Municípios (estimada em </a:t>
            </a:r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 18,7%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etângulo de cantos arredondados 8">
            <a:extLst>
              <a:ext uri="{FF2B5EF4-FFF2-40B4-BE49-F238E27FC236}">
                <a16:creationId xmlns:a16="http://schemas.microsoft.com/office/drawing/2014/main" id="{397F7191-B8B8-AF29-CD30-7E752FE778C6}"/>
              </a:ext>
            </a:extLst>
          </p:cNvPr>
          <p:cNvSpPr/>
          <p:nvPr/>
        </p:nvSpPr>
        <p:spPr>
          <a:xfrm>
            <a:off x="286327" y="4029589"/>
            <a:ext cx="11619345" cy="1805856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CBS e IBS juntos geram o Imposto Sobre Valor Agregado – </a:t>
            </a:r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IVA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, que pode chegar a até 28% com a soma dos tributos os quais incidirão sobre as </a:t>
            </a:r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 com bens e serviços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94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D89A4-F32B-5F70-1AFC-72A78264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7483BD0D-0016-6B1E-049A-BD080A2517AB}"/>
              </a:ext>
            </a:extLst>
          </p:cNvPr>
          <p:cNvSpPr/>
          <p:nvPr/>
        </p:nvSpPr>
        <p:spPr>
          <a:xfrm>
            <a:off x="253999" y="897468"/>
            <a:ext cx="11619345" cy="4588932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O IBS e a CBS incidem sobre </a:t>
            </a:r>
            <a:r>
              <a:rPr lang="pt-B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 onerosas com bens ou com serviços</a:t>
            </a: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, sendo que </a:t>
            </a:r>
            <a:r>
              <a:rPr lang="pt-B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 não onerosas com bens ou com serviços </a:t>
            </a: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podem ser tributadas nas hipóteses expressamente previstas na Lei nº 214/25</a:t>
            </a:r>
            <a:endParaRPr lang="pt-B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42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FFF09-D308-2DB0-BFE2-FDBA8C6C2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D9D1463E-C576-9930-95E4-DB861D3459BA}"/>
              </a:ext>
            </a:extLst>
          </p:cNvPr>
          <p:cNvSpPr/>
          <p:nvPr/>
        </p:nvSpPr>
        <p:spPr>
          <a:xfrm>
            <a:off x="1105689" y="157885"/>
            <a:ext cx="9980622" cy="1653982"/>
          </a:xfrm>
          <a:prstGeom prst="ellipse">
            <a:avLst/>
          </a:prstGeom>
          <a:solidFill>
            <a:srgbClr val="004620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lvl="0" algn="ctr" defTabSz="914400">
              <a:defRPr/>
            </a:pPr>
            <a:r>
              <a:rPr lang="pt-BR" sz="2400" b="1" cap="all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 onerosa com bens ou com serviços: qualquer fornecimento com contraprestação</a:t>
            </a:r>
            <a:endParaRPr kumimoji="0" lang="pt-BR" sz="3600" b="1" i="0" u="none" strike="noStrike" kern="0" cap="all" spc="0" normalizeH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de cantos arredondados 10">
            <a:extLst>
              <a:ext uri="{FF2B5EF4-FFF2-40B4-BE49-F238E27FC236}">
                <a16:creationId xmlns:a16="http://schemas.microsoft.com/office/drawing/2014/main" id="{88FC6965-78AA-8C87-166F-8F81A9D56FDD}"/>
              </a:ext>
            </a:extLst>
          </p:cNvPr>
          <p:cNvSpPr/>
          <p:nvPr/>
        </p:nvSpPr>
        <p:spPr>
          <a:xfrm>
            <a:off x="203200" y="1874382"/>
            <a:ext cx="11785600" cy="585544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Compra e venda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, troca ou permuta, dação em pagamento e demais espécies de alienação</a:t>
            </a:r>
          </a:p>
        </p:txBody>
      </p:sp>
      <p:sp>
        <p:nvSpPr>
          <p:cNvPr id="5" name="Retângulo de cantos arredondados 10">
            <a:extLst>
              <a:ext uri="{FF2B5EF4-FFF2-40B4-BE49-F238E27FC236}">
                <a16:creationId xmlns:a16="http://schemas.microsoft.com/office/drawing/2014/main" id="{17C824CE-A2E9-626D-C4C9-A0616A3F65C7}"/>
              </a:ext>
            </a:extLst>
          </p:cNvPr>
          <p:cNvSpPr/>
          <p:nvPr/>
        </p:nvSpPr>
        <p:spPr>
          <a:xfrm>
            <a:off x="203200" y="3842256"/>
            <a:ext cx="11785600" cy="500875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sz="2200" dirty="0"/>
              <a:t> </a:t>
            </a: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Mútuo oneroso</a:t>
            </a:r>
          </a:p>
        </p:txBody>
      </p:sp>
      <p:sp>
        <p:nvSpPr>
          <p:cNvPr id="2" name="Retângulo de cantos arredondados 10">
            <a:extLst>
              <a:ext uri="{FF2B5EF4-FFF2-40B4-BE49-F238E27FC236}">
                <a16:creationId xmlns:a16="http://schemas.microsoft.com/office/drawing/2014/main" id="{32A887EF-EAE5-C6F5-84CC-3D8841F65279}"/>
              </a:ext>
            </a:extLst>
          </p:cNvPr>
          <p:cNvSpPr/>
          <p:nvPr/>
        </p:nvSpPr>
        <p:spPr>
          <a:xfrm>
            <a:off x="203200" y="5027786"/>
            <a:ext cx="11785600" cy="521549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Instituição onerosa de direitos reais</a:t>
            </a:r>
            <a:endParaRPr lang="pt-BR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de cantos arredondados 10">
            <a:extLst>
              <a:ext uri="{FF2B5EF4-FFF2-40B4-BE49-F238E27FC236}">
                <a16:creationId xmlns:a16="http://schemas.microsoft.com/office/drawing/2014/main" id="{EE8117E9-C651-1BD8-2FFE-FB4EC8EE9510}"/>
              </a:ext>
            </a:extLst>
          </p:cNvPr>
          <p:cNvSpPr/>
          <p:nvPr/>
        </p:nvSpPr>
        <p:spPr>
          <a:xfrm>
            <a:off x="203200" y="4461308"/>
            <a:ext cx="11785600" cy="474135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Doação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com contraprestação em benefício do doador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de cantos arredondados 10">
            <a:extLst>
              <a:ext uri="{FF2B5EF4-FFF2-40B4-BE49-F238E27FC236}">
                <a16:creationId xmlns:a16="http://schemas.microsoft.com/office/drawing/2014/main" id="{BAE23A5A-0DB5-5A84-E969-60C070B57F86}"/>
              </a:ext>
            </a:extLst>
          </p:cNvPr>
          <p:cNvSpPr/>
          <p:nvPr/>
        </p:nvSpPr>
        <p:spPr>
          <a:xfrm>
            <a:off x="203200" y="2558562"/>
            <a:ext cx="11785600" cy="540471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Locação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de cantos arredondados 10">
            <a:extLst>
              <a:ext uri="{FF2B5EF4-FFF2-40B4-BE49-F238E27FC236}">
                <a16:creationId xmlns:a16="http://schemas.microsoft.com/office/drawing/2014/main" id="{65440B5D-1351-7B76-E2D8-640FEAB3C22D}"/>
              </a:ext>
            </a:extLst>
          </p:cNvPr>
          <p:cNvSpPr/>
          <p:nvPr/>
        </p:nvSpPr>
        <p:spPr>
          <a:xfrm>
            <a:off x="203200" y="3201399"/>
            <a:ext cx="11785600" cy="540471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licenciamento, concessão, </a:t>
            </a: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cessão</a:t>
            </a:r>
            <a:endParaRPr lang="pt-BR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de cantos arredondados 10">
            <a:extLst>
              <a:ext uri="{FF2B5EF4-FFF2-40B4-BE49-F238E27FC236}">
                <a16:creationId xmlns:a16="http://schemas.microsoft.com/office/drawing/2014/main" id="{0A1F0659-CC89-A855-9A06-E059301CAC48}"/>
              </a:ext>
            </a:extLst>
          </p:cNvPr>
          <p:cNvSpPr/>
          <p:nvPr/>
        </p:nvSpPr>
        <p:spPr>
          <a:xfrm>
            <a:off x="203200" y="5641678"/>
            <a:ext cx="11785600" cy="521549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Arrendamento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, inclusive mercantil</a:t>
            </a:r>
            <a:endParaRPr lang="pt-BR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de cantos arredondados 10">
            <a:extLst>
              <a:ext uri="{FF2B5EF4-FFF2-40B4-BE49-F238E27FC236}">
                <a16:creationId xmlns:a16="http://schemas.microsoft.com/office/drawing/2014/main" id="{6677A01E-B848-159A-CD1F-EAD426122F9C}"/>
              </a:ext>
            </a:extLst>
          </p:cNvPr>
          <p:cNvSpPr/>
          <p:nvPr/>
        </p:nvSpPr>
        <p:spPr>
          <a:xfrm>
            <a:off x="203200" y="6255570"/>
            <a:ext cx="11785600" cy="521549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Prestação de serviços</a:t>
            </a:r>
          </a:p>
        </p:txBody>
      </p:sp>
    </p:spTree>
    <p:extLst>
      <p:ext uri="{BB962C8B-B14F-4D97-AF65-F5344CB8AC3E}">
        <p14:creationId xmlns:p14="http://schemas.microsoft.com/office/powerpoint/2010/main" val="145046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77C59-8E61-6723-DBF2-6D5B5704C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4A3194E8-EC63-2A0C-E2E0-3E85EC2B7C08}"/>
              </a:ext>
            </a:extLst>
          </p:cNvPr>
          <p:cNvSpPr/>
          <p:nvPr/>
        </p:nvSpPr>
        <p:spPr>
          <a:xfrm>
            <a:off x="253999" y="897468"/>
            <a:ext cx="11619345" cy="458893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Outra novidade apresentada pela Lei nº 214/25 é a possibilidade de apropriação de créditos (dedução dos tributos pagos em operações anteriores), conhecida como regime não cumulativo do IBS/CBS</a:t>
            </a:r>
          </a:p>
        </p:txBody>
      </p:sp>
    </p:spTree>
    <p:extLst>
      <p:ext uri="{BB962C8B-B14F-4D97-AF65-F5344CB8AC3E}">
        <p14:creationId xmlns:p14="http://schemas.microsoft.com/office/powerpoint/2010/main" val="3954912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88878-070D-A469-1807-F7E7DC8D3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ângulo de cantos arredondados 10">
            <a:extLst>
              <a:ext uri="{FF2B5EF4-FFF2-40B4-BE49-F238E27FC236}">
                <a16:creationId xmlns:a16="http://schemas.microsoft.com/office/drawing/2014/main" id="{5C1DBBD2-20A3-FC34-A8E4-EF16F472E113}"/>
              </a:ext>
            </a:extLst>
          </p:cNvPr>
          <p:cNvSpPr/>
          <p:nvPr/>
        </p:nvSpPr>
        <p:spPr>
          <a:xfrm>
            <a:off x="522507" y="2063591"/>
            <a:ext cx="11108267" cy="289560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há incidência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IBS/CBS sobre as </a:t>
            </a: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receitas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decorrentes de </a:t>
            </a: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 onerosas com bens ou com serviços 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realizados por </a:t>
            </a: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 religiosas e templos de qualquer culto, inclusive suas organizações assistenciais e beneficentes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por partidos políticos, inclusive seus institutos e fundações, entidades sindicais dos trabalhadores; e </a:t>
            </a: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instituições de educação e de assistência social, sem fins lucrativos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desde que </a:t>
            </a: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cumpram os requisitos do Art. 14 da Lei nº 5.172/66 (CTN)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135AFE8-AACD-BA8D-BEF2-B57D6696F6F6}"/>
              </a:ext>
            </a:extLst>
          </p:cNvPr>
          <p:cNvSpPr/>
          <p:nvPr/>
        </p:nvSpPr>
        <p:spPr>
          <a:xfrm>
            <a:off x="3470166" y="219779"/>
            <a:ext cx="4927599" cy="1653982"/>
          </a:xfrm>
          <a:prstGeom prst="ellipse">
            <a:avLst/>
          </a:prstGeom>
          <a:solidFill>
            <a:srgbClr val="184036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IMUNES</a:t>
            </a:r>
          </a:p>
          <a:p>
            <a:pPr lvl="0" algn="ctr">
              <a:defRPr/>
            </a:pPr>
            <a:r>
              <a:rPr lang="pt-BR" sz="24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 nº 214/25</a:t>
            </a:r>
            <a:endParaRPr kumimoji="0" lang="pt-BR" sz="2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de cantos arredondados 10">
            <a:extLst>
              <a:ext uri="{FF2B5EF4-FFF2-40B4-BE49-F238E27FC236}">
                <a16:creationId xmlns:a16="http://schemas.microsoft.com/office/drawing/2014/main" id="{00BACB34-A3E3-D06C-F979-111551AC9B69}"/>
              </a:ext>
            </a:extLst>
          </p:cNvPr>
          <p:cNvSpPr/>
          <p:nvPr/>
        </p:nvSpPr>
        <p:spPr>
          <a:xfrm>
            <a:off x="522508" y="5149022"/>
            <a:ext cx="11108267" cy="1337734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distribuir patrimônio ou rendas; Aplicar os recursos no país e nos objetivos institucionais; Contabilidade cumprindo as formalidades legais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92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4A3C0-FF15-3CC3-CE9A-331AE09BC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ângulo de cantos arredondados 10">
            <a:extLst>
              <a:ext uri="{FF2B5EF4-FFF2-40B4-BE49-F238E27FC236}">
                <a16:creationId xmlns:a16="http://schemas.microsoft.com/office/drawing/2014/main" id="{C8B62CDC-2F1C-5F9B-45DD-6C744DC38C31}"/>
              </a:ext>
            </a:extLst>
          </p:cNvPr>
          <p:cNvSpPr/>
          <p:nvPr/>
        </p:nvSpPr>
        <p:spPr>
          <a:xfrm>
            <a:off x="522507" y="2063590"/>
            <a:ext cx="11108267" cy="1365409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Com isso, as entidades imunes ficam fora da incidência dos novos tributos quando prestarem serviços ou comercializarem produtos. 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2398A390-2B10-0F95-02CE-F6373331285F}"/>
              </a:ext>
            </a:extLst>
          </p:cNvPr>
          <p:cNvSpPr/>
          <p:nvPr/>
        </p:nvSpPr>
        <p:spPr>
          <a:xfrm>
            <a:off x="3470166" y="219779"/>
            <a:ext cx="4927599" cy="1653982"/>
          </a:xfrm>
          <a:prstGeom prst="ellipse">
            <a:avLst/>
          </a:prstGeom>
          <a:solidFill>
            <a:srgbClr val="184036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IMUNES</a:t>
            </a:r>
          </a:p>
          <a:p>
            <a:pPr lvl="0" algn="ctr">
              <a:defRPr/>
            </a:pPr>
            <a:r>
              <a:rPr lang="pt-BR" sz="24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 nº 214/25</a:t>
            </a:r>
            <a:endParaRPr kumimoji="0" lang="pt-BR" sz="2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de cantos arredondados 10">
            <a:extLst>
              <a:ext uri="{FF2B5EF4-FFF2-40B4-BE49-F238E27FC236}">
                <a16:creationId xmlns:a16="http://schemas.microsoft.com/office/drawing/2014/main" id="{398A154A-6BC9-1E0A-A947-9D7EBDD440B7}"/>
              </a:ext>
            </a:extLst>
          </p:cNvPr>
          <p:cNvSpPr/>
          <p:nvPr/>
        </p:nvSpPr>
        <p:spPr>
          <a:xfrm>
            <a:off x="522508" y="3691468"/>
            <a:ext cx="11108267" cy="2795288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No entanto, a imunidade não se aplica às suas aquisições de bens materiais e imateriais, inclusive direitos, e serviços. Ou seja, não haverá tributação de IBS/CBS quando tais instituições forem os prestadores de serviços ou vendedores de produtos, mas ocorrerá a incidência desses tributos quando elas forem contratantes/consumidoras de bens e serviços.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4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7106B-A774-507F-82E9-B2BFCF89B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824CE985-0ACB-D6A2-6D49-E305D4183578}"/>
              </a:ext>
            </a:extLst>
          </p:cNvPr>
          <p:cNvSpPr/>
          <p:nvPr/>
        </p:nvSpPr>
        <p:spPr>
          <a:xfrm>
            <a:off x="253999" y="897468"/>
            <a:ext cx="11619345" cy="458893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Mesmo ocorrendo a incidência dos novos tributos quando da aquisição de bens e serviços, as entidades imunes não poderão utilizar créditos de IBS e CBS, uma vez que sobre as suas vendas e serviços não ocorrerá tributação, o que, consequentemente, também não permite a geração de crédito para quem adquire seus produtos e serviço</a:t>
            </a:r>
          </a:p>
        </p:txBody>
      </p:sp>
    </p:spTree>
    <p:extLst>
      <p:ext uri="{BB962C8B-B14F-4D97-AF65-F5344CB8AC3E}">
        <p14:creationId xmlns:p14="http://schemas.microsoft.com/office/powerpoint/2010/main" val="1364829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A2554-AFC0-EF2C-03F2-111DF1D90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7D64C770-A3DC-11EB-FEAD-FE0D5DB77CD2}"/>
              </a:ext>
            </a:extLst>
          </p:cNvPr>
          <p:cNvSpPr/>
          <p:nvPr/>
        </p:nvSpPr>
        <p:spPr>
          <a:xfrm>
            <a:off x="253999" y="897468"/>
            <a:ext cx="11619345" cy="458893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Tramita no Congresso proposta de alteração na Lei nº 214/25, que visa garantir que adquirentes de bens ou serviços possam se apropriar de créditos de IBS e CBS quando houver imunidade ou isenção na operação. A proposta inclui operações realizadas por instituições de educação e assistência social (incluindo saúde) sem fins lucrativos, que sejam imunes ao IBS e CBS, mantendo o aproveitamento dos créditos pelos adquirentes</a:t>
            </a:r>
          </a:p>
        </p:txBody>
      </p:sp>
    </p:spTree>
    <p:extLst>
      <p:ext uri="{BB962C8B-B14F-4D97-AF65-F5344CB8AC3E}">
        <p14:creationId xmlns:p14="http://schemas.microsoft.com/office/powerpoint/2010/main" val="1863841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E74FC-DD8E-E8E8-B10A-F19C9168A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5C4C48FA-F00A-5FE8-EADA-ACF540FA5097}"/>
              </a:ext>
            </a:extLst>
          </p:cNvPr>
          <p:cNvSpPr/>
          <p:nvPr/>
        </p:nvSpPr>
        <p:spPr>
          <a:xfrm>
            <a:off x="253999" y="897468"/>
            <a:ext cx="11619345" cy="458893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Apesar de a CBS ser uma contribuição, </a:t>
            </a:r>
            <a:r>
              <a:rPr lang="pt-BR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é necessário possuir CEBAS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para o usufruto do benefício constitucional da </a:t>
            </a:r>
            <a:r>
              <a:rPr lang="pt-BR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Imunidade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. De acordo com as regras, cabe atuar nas áreas de </a:t>
            </a:r>
            <a:r>
              <a:rPr lang="pt-BR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assistência social, saúde e educação, e cumprir os requisitos do Código Tributário Nacional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, para serem consideradas imunes ao IBS e CBS.</a:t>
            </a:r>
          </a:p>
        </p:txBody>
      </p:sp>
    </p:spTree>
    <p:extLst>
      <p:ext uri="{BB962C8B-B14F-4D97-AF65-F5344CB8AC3E}">
        <p14:creationId xmlns:p14="http://schemas.microsoft.com/office/powerpoint/2010/main" val="1975589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2AD73-7679-0FE4-75C4-97E957EBA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F81E1D04-9072-568B-CAE3-8E48C0A2F93E}"/>
              </a:ext>
            </a:extLst>
          </p:cNvPr>
          <p:cNvSpPr/>
          <p:nvPr/>
        </p:nvSpPr>
        <p:spPr>
          <a:xfrm>
            <a:off x="253999" y="897468"/>
            <a:ext cx="11619345" cy="458893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Com relação à Reforma Tributária, a única vantagem trazida pelo CEBAS, prevista na LC 214/25, é a </a:t>
            </a:r>
            <a:r>
              <a:rPr lang="pt-BR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alíquota zero 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de IBS/CBS para as aquisições de alguns medicamentos, dispositivos médicos e dispositivos de acessibilidade próprios para Pessoas com Deficiência – PCD, quando realizadas por entidades </a:t>
            </a:r>
            <a:r>
              <a:rPr lang="pt-BR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certificadas que prestem serviços ao Sistema Único de Saúde – SUS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292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ABB1C-809C-0B2E-8733-DD6C5A885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ângulo de cantos arredondados 10">
            <a:extLst>
              <a:ext uri="{FF2B5EF4-FFF2-40B4-BE49-F238E27FC236}">
                <a16:creationId xmlns:a16="http://schemas.microsoft.com/office/drawing/2014/main" id="{DD17182C-1414-E3F8-8F0D-5AE81BF51DCA}"/>
              </a:ext>
            </a:extLst>
          </p:cNvPr>
          <p:cNvSpPr/>
          <p:nvPr/>
        </p:nvSpPr>
        <p:spPr>
          <a:xfrm>
            <a:off x="457200" y="1946702"/>
            <a:ext cx="11379200" cy="797479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mais haverá recolhimento sobre a Folha de Pagamentos e sobre a Receita Financeira</a:t>
            </a:r>
            <a:endParaRPr kumimoji="0" lang="pt-BR" sz="21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2A8B7A76-5B05-ED59-5A6C-8BFDB1F7F03E}"/>
              </a:ext>
            </a:extLst>
          </p:cNvPr>
          <p:cNvSpPr/>
          <p:nvPr/>
        </p:nvSpPr>
        <p:spPr>
          <a:xfrm>
            <a:off x="3352800" y="0"/>
            <a:ext cx="4927599" cy="1653982"/>
          </a:xfrm>
          <a:prstGeom prst="ellipse">
            <a:avLst/>
          </a:prstGeom>
          <a:solidFill>
            <a:srgbClr val="002060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marL="0" lvl="1" algn="ctr"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ISENTAS</a:t>
            </a:r>
          </a:p>
          <a:p>
            <a:pPr marL="0" lvl="1" algn="ctr">
              <a:defRPr/>
            </a:pPr>
            <a:r>
              <a:rPr lang="pt-BR" sz="24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 nº 214/25</a:t>
            </a:r>
          </a:p>
        </p:txBody>
      </p:sp>
      <p:sp>
        <p:nvSpPr>
          <p:cNvPr id="4" name="Retângulo de cantos arredondados 10">
            <a:extLst>
              <a:ext uri="{FF2B5EF4-FFF2-40B4-BE49-F238E27FC236}">
                <a16:creationId xmlns:a16="http://schemas.microsoft.com/office/drawing/2014/main" id="{A97AD289-E938-2484-826A-040961053DD9}"/>
              </a:ext>
            </a:extLst>
          </p:cNvPr>
          <p:cNvSpPr/>
          <p:nvPr/>
        </p:nvSpPr>
        <p:spPr>
          <a:xfrm>
            <a:off x="457200" y="5091338"/>
            <a:ext cx="11379200" cy="80851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IBS e CBS juntos = Imposto sobre Valor Agregado - IVA Dual </a:t>
            </a:r>
          </a:p>
          <a:p>
            <a:pPr lvl="0" algn="ctr" defTabSz="457200">
              <a:defRPr/>
            </a:pP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Alíquota </a:t>
            </a:r>
            <a:r>
              <a:rPr lang="pt-BR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chegar a </a:t>
            </a: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 </a:t>
            </a:r>
            <a:endParaRPr kumimoji="0" lang="pt-BR" sz="21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de cantos arredondados 10">
            <a:extLst>
              <a:ext uri="{FF2B5EF4-FFF2-40B4-BE49-F238E27FC236}">
                <a16:creationId xmlns:a16="http://schemas.microsoft.com/office/drawing/2014/main" id="{251A79F6-3AA2-F909-D294-E3A61B95C0F3}"/>
              </a:ext>
            </a:extLst>
          </p:cNvPr>
          <p:cNvSpPr/>
          <p:nvPr/>
        </p:nvSpPr>
        <p:spPr>
          <a:xfrm>
            <a:off x="457200" y="2859276"/>
            <a:ext cx="11379200" cy="100152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Haverá</a:t>
            </a: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incidência da CBS </a:t>
            </a:r>
            <a:r>
              <a:rPr lang="pt-BR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todas as </a:t>
            </a: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receitas decorrentes de operações onerosas com bens ou com serviços - Alíquota</a:t>
            </a:r>
            <a:r>
              <a:rPr lang="pt-BR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pode chegar a </a:t>
            </a: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9,3%</a:t>
            </a:r>
            <a:r>
              <a:rPr lang="pt-BR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definida pela </a:t>
            </a: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União a partir de 2027</a:t>
            </a:r>
            <a:endParaRPr kumimoji="0" lang="pt-BR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de cantos arredondados 10">
            <a:extLst>
              <a:ext uri="{FF2B5EF4-FFF2-40B4-BE49-F238E27FC236}">
                <a16:creationId xmlns:a16="http://schemas.microsoft.com/office/drawing/2014/main" id="{44EDC6A2-2B89-5F68-0DA1-6834AA355B0B}"/>
              </a:ext>
            </a:extLst>
          </p:cNvPr>
          <p:cNvSpPr/>
          <p:nvPr/>
        </p:nvSpPr>
        <p:spPr>
          <a:xfrm>
            <a:off x="457200" y="3985215"/>
            <a:ext cx="11379200" cy="1001525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Haverá</a:t>
            </a: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incidência do IBS </a:t>
            </a:r>
            <a:r>
              <a:rPr lang="pt-BR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todas as </a:t>
            </a: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receitas decorrentes de operações onerosas com bens ou com serviços - Alíquota</a:t>
            </a:r>
            <a:r>
              <a:rPr lang="pt-BR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pt-BR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chegar a 18,7%</a:t>
            </a:r>
            <a:r>
              <a:rPr lang="pt-BR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definida pelos </a:t>
            </a: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Estados e Municípios a partir de 2029</a:t>
            </a:r>
            <a:endParaRPr kumimoji="0" lang="pt-BR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de cantos arredondados 10">
            <a:extLst>
              <a:ext uri="{FF2B5EF4-FFF2-40B4-BE49-F238E27FC236}">
                <a16:creationId xmlns:a16="http://schemas.microsoft.com/office/drawing/2014/main" id="{8A794D31-363A-5E66-524C-792FDAA58A59}"/>
              </a:ext>
            </a:extLst>
          </p:cNvPr>
          <p:cNvSpPr/>
          <p:nvPr/>
        </p:nvSpPr>
        <p:spPr>
          <a:xfrm>
            <a:off x="457200" y="5988341"/>
            <a:ext cx="11379200" cy="80851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do recolhimento, poderá haver apropriação de créditos (dedução do IBS/CBS pagos em operações anteriores) – Não Cumulatividade</a:t>
            </a:r>
            <a:endParaRPr kumimoji="0" lang="pt-BR" sz="21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58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" grpId="0" animBg="1"/>
      <p:bldP spid="5" grpId="0" animBg="1"/>
      <p:bldP spid="7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88B3F-9992-6876-9731-9086FFA8D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1C622442-77E8-A391-B44A-63E3D1D8212B}"/>
              </a:ext>
            </a:extLst>
          </p:cNvPr>
          <p:cNvSpPr/>
          <p:nvPr/>
        </p:nvSpPr>
        <p:spPr>
          <a:xfrm>
            <a:off x="253999" y="897468"/>
            <a:ext cx="11619345" cy="458893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Com relação ao aproveitamento dos créditos do IBS/CBS, que poderão ser deduzidos quando do recolhimento dos tributos, o que será possível para as entidades isentas, isso vai depender de quem seja e em quais condições estejam seus fornecedores, já que as empresas que permanecerem no regime atual do Simples Nacional, por exemplo, só poderão ofertar créditos no percentual de 1,5% pagos nas aquisições, diferente das empresas nos regimes normais, que permitirão o registro de crédito de até 28% de IBS/CBS incidentes nas operações realizadas</a:t>
            </a:r>
          </a:p>
        </p:txBody>
      </p:sp>
    </p:spTree>
    <p:extLst>
      <p:ext uri="{BB962C8B-B14F-4D97-AF65-F5344CB8AC3E}">
        <p14:creationId xmlns:p14="http://schemas.microsoft.com/office/powerpoint/2010/main" val="3599538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57361-95AD-AB6A-C9E5-9A0583DBB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B5222EAC-D198-562A-FCE8-A64C52682658}"/>
              </a:ext>
            </a:extLst>
          </p:cNvPr>
          <p:cNvSpPr/>
          <p:nvPr/>
        </p:nvSpPr>
        <p:spPr>
          <a:xfrm>
            <a:off x="253998" y="948266"/>
            <a:ext cx="11619345" cy="28448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As entidades sem fins lucrativos pagarão os tributos nas suas aquisições de bens e serviços, e receberão dos compradores/contratantes o valor do IBS/CBS sobre suas vendas e serviços, devendo recolher ao fisco a diferença, </a:t>
            </a:r>
            <a:r>
              <a:rPr lang="pt-BR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exceto no caso das Imunes</a:t>
            </a:r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tângulo de cantos arredondados 8">
            <a:extLst>
              <a:ext uri="{FF2B5EF4-FFF2-40B4-BE49-F238E27FC236}">
                <a16:creationId xmlns:a16="http://schemas.microsoft.com/office/drawing/2014/main" id="{A24D379B-D41C-EF98-F37C-E1179ED96867}"/>
              </a:ext>
            </a:extLst>
          </p:cNvPr>
          <p:cNvSpPr/>
          <p:nvPr/>
        </p:nvSpPr>
        <p:spPr>
          <a:xfrm>
            <a:off x="253998" y="4250266"/>
            <a:ext cx="11619345" cy="1845733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Quanto maior for o pagamento de IBS/CBS nas aquisições, menor será o valor recolhido quando da venda de bens e serviços</a:t>
            </a:r>
          </a:p>
        </p:txBody>
      </p:sp>
    </p:spTree>
    <p:extLst>
      <p:ext uri="{BB962C8B-B14F-4D97-AF65-F5344CB8AC3E}">
        <p14:creationId xmlns:p14="http://schemas.microsoft.com/office/powerpoint/2010/main" val="120935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BA930-55A6-9383-616D-5E80A1A84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de cantos arredondados 8">
            <a:extLst>
              <a:ext uri="{FF2B5EF4-FFF2-40B4-BE49-F238E27FC236}">
                <a16:creationId xmlns:a16="http://schemas.microsoft.com/office/drawing/2014/main" id="{C167BA9A-BBEC-7412-0F99-22E855C1D861}"/>
              </a:ext>
            </a:extLst>
          </p:cNvPr>
          <p:cNvSpPr/>
          <p:nvPr/>
        </p:nvSpPr>
        <p:spPr>
          <a:xfrm>
            <a:off x="253999" y="897468"/>
            <a:ext cx="11619345" cy="458893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glow rad="127000">
              <a:schemeClr val="tx1"/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Ainda, haverá necessidade de atenção especial para as prestações e aquisições de serviços em áreas específicas, como cultura, esporte, ciência e tecnologia, saúde, educação, e serviços profissionais, com relação à tributação do IBS/CBS, uma vez que tais operações sofrerão incidência dos novos tributos com aplicação de alíquotas diferenciadas</a:t>
            </a:r>
          </a:p>
        </p:txBody>
      </p:sp>
    </p:spTree>
    <p:extLst>
      <p:ext uri="{BB962C8B-B14F-4D97-AF65-F5344CB8AC3E}">
        <p14:creationId xmlns:p14="http://schemas.microsoft.com/office/powerpoint/2010/main" val="3371809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A5AB7-23EA-0E89-7BB2-F2D130172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5679C01A-7266-4825-C5CF-64101548F919}"/>
              </a:ext>
            </a:extLst>
          </p:cNvPr>
          <p:cNvSpPr/>
          <p:nvPr/>
        </p:nvSpPr>
        <p:spPr>
          <a:xfrm>
            <a:off x="1105689" y="157885"/>
            <a:ext cx="9980622" cy="1653982"/>
          </a:xfrm>
          <a:prstGeom prst="ellipse">
            <a:avLst/>
          </a:prstGeom>
          <a:solidFill>
            <a:srgbClr val="004620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 FORA DA</a:t>
            </a: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INCIDÊNCIA DO IBS/CBS</a:t>
            </a:r>
          </a:p>
        </p:txBody>
      </p:sp>
      <p:sp>
        <p:nvSpPr>
          <p:cNvPr id="4" name="Retângulo de cantos arredondados 10">
            <a:extLst>
              <a:ext uri="{FF2B5EF4-FFF2-40B4-BE49-F238E27FC236}">
                <a16:creationId xmlns:a16="http://schemas.microsoft.com/office/drawing/2014/main" id="{96E16A1B-7D27-D291-61AC-05D8523E8790}"/>
              </a:ext>
            </a:extLst>
          </p:cNvPr>
          <p:cNvSpPr/>
          <p:nvPr/>
        </p:nvSpPr>
        <p:spPr>
          <a:xfrm>
            <a:off x="203200" y="1946702"/>
            <a:ext cx="11785600" cy="2083431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Transferências de recursos </a:t>
            </a: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públicos e demais bens públicos </a:t>
            </a:r>
            <a:r>
              <a:rPr lang="pt-BR" sz="2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OSCs constituídas como PJ sem fins lucrativos no País</a:t>
            </a: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por meio de </a:t>
            </a:r>
            <a:r>
              <a:rPr lang="pt-BR" sz="2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termos de fomento, termos de colaboração</a:t>
            </a: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acordos de cooperação, termos de parceria, termos de execução descentralizada, </a:t>
            </a: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contratos de gestão</a:t>
            </a: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contratos de repasse, </a:t>
            </a:r>
            <a:r>
              <a:rPr lang="pt-BR" sz="2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subvenções, convênios</a:t>
            </a: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sz="2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demais instrumentos celebrados pela administração pública </a:t>
            </a: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direta, por autarquias e por fundações públicas</a:t>
            </a:r>
            <a:endParaRPr kumimoji="0" lang="pt-BR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de cantos arredondados 10">
            <a:extLst>
              <a:ext uri="{FF2B5EF4-FFF2-40B4-BE49-F238E27FC236}">
                <a16:creationId xmlns:a16="http://schemas.microsoft.com/office/drawing/2014/main" id="{6A91085C-E4AD-3BF2-278F-1CD6E1D0A34F}"/>
              </a:ext>
            </a:extLst>
          </p:cNvPr>
          <p:cNvSpPr/>
          <p:nvPr/>
        </p:nvSpPr>
        <p:spPr>
          <a:xfrm>
            <a:off x="203200" y="4148035"/>
            <a:ext cx="11785600" cy="474134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dirty="0"/>
              <a:t> 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Rendimentos financeiros, salvo exceções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endParaRPr lang="pt-BR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de cantos arredondados 10">
            <a:extLst>
              <a:ext uri="{FF2B5EF4-FFF2-40B4-BE49-F238E27FC236}">
                <a16:creationId xmlns:a16="http://schemas.microsoft.com/office/drawing/2014/main" id="{56412E47-81D9-AAA5-48F2-3A5F94257E37}"/>
              </a:ext>
            </a:extLst>
          </p:cNvPr>
          <p:cNvSpPr/>
          <p:nvPr/>
        </p:nvSpPr>
        <p:spPr>
          <a:xfrm>
            <a:off x="203200" y="5390154"/>
            <a:ext cx="11785600" cy="1372340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dirty="0"/>
              <a:t> 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ontribuições associativas estatutárias, de natureza não contraprestacional e destinadas à manutenção das associações civis sem fins econômicos que atendam aos requisitos previstos no </a:t>
            </a: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 14 da Lei nº 5.172/66</a:t>
            </a: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 (Código Tributário Nacional)  - </a:t>
            </a:r>
            <a:r>
              <a:rPr lang="pt-BR" sz="2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 227/26</a:t>
            </a:r>
          </a:p>
        </p:txBody>
      </p:sp>
      <p:sp>
        <p:nvSpPr>
          <p:cNvPr id="6" name="Retângulo de cantos arredondados 10">
            <a:extLst>
              <a:ext uri="{FF2B5EF4-FFF2-40B4-BE49-F238E27FC236}">
                <a16:creationId xmlns:a16="http://schemas.microsoft.com/office/drawing/2014/main" id="{178EAD12-8848-4130-C048-5D7E513A0951}"/>
              </a:ext>
            </a:extLst>
          </p:cNvPr>
          <p:cNvSpPr/>
          <p:nvPr/>
        </p:nvSpPr>
        <p:spPr>
          <a:xfrm>
            <a:off x="203200" y="4766102"/>
            <a:ext cx="11785600" cy="474135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Doações sem contraprestação em benefício do doador</a:t>
            </a:r>
            <a:endParaRPr kumimoji="0" lang="pt-BR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96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DB3CA-0BAA-176B-C5CF-E379AE28B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1873DE9D-ABF6-C18E-C26E-E708C6B85377}"/>
              </a:ext>
            </a:extLst>
          </p:cNvPr>
          <p:cNvSpPr/>
          <p:nvPr/>
        </p:nvSpPr>
        <p:spPr>
          <a:xfrm>
            <a:off x="1105689" y="157885"/>
            <a:ext cx="9980622" cy="1653982"/>
          </a:xfrm>
          <a:prstGeom prst="ellipse">
            <a:avLst/>
          </a:prstGeom>
          <a:solidFill>
            <a:srgbClr val="860000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 QUE SOFRERÃO</a:t>
            </a: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INCIDÊNCIA DO IBS/CBS</a:t>
            </a:r>
          </a:p>
        </p:txBody>
      </p:sp>
      <p:sp>
        <p:nvSpPr>
          <p:cNvPr id="4" name="Retângulo de cantos arredondados 10">
            <a:extLst>
              <a:ext uri="{FF2B5EF4-FFF2-40B4-BE49-F238E27FC236}">
                <a16:creationId xmlns:a16="http://schemas.microsoft.com/office/drawing/2014/main" id="{EA851A8A-BEF0-607B-5C5D-B6A183D5F25D}"/>
              </a:ext>
            </a:extLst>
          </p:cNvPr>
          <p:cNvSpPr/>
          <p:nvPr/>
        </p:nvSpPr>
        <p:spPr>
          <a:xfrm>
            <a:off x="203200" y="1946702"/>
            <a:ext cx="11785600" cy="763263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pt-BR" sz="2000" b="1" dirty="0">
                <a:latin typeface="Arial "/>
              </a:rPr>
              <a:t>Operações com ativo não circulante (como a venda ou locação de bens móveis e imóveis)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"/>
              <a:cs typeface="Arial" panose="020B0604020202020204" pitchFamily="34" charset="0"/>
            </a:endParaRPr>
          </a:p>
        </p:txBody>
      </p:sp>
      <p:sp>
        <p:nvSpPr>
          <p:cNvPr id="5" name="Retângulo de cantos arredondados 10">
            <a:extLst>
              <a:ext uri="{FF2B5EF4-FFF2-40B4-BE49-F238E27FC236}">
                <a16:creationId xmlns:a16="http://schemas.microsoft.com/office/drawing/2014/main" id="{83E473A3-9685-7573-B9DC-84D84FC393CE}"/>
              </a:ext>
            </a:extLst>
          </p:cNvPr>
          <p:cNvSpPr/>
          <p:nvPr/>
        </p:nvSpPr>
        <p:spPr>
          <a:xfrm>
            <a:off x="203200" y="2844443"/>
            <a:ext cx="11785600" cy="763263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sz="2000" b="1" dirty="0">
                <a:latin typeface="Arial "/>
              </a:rPr>
              <a:t> </a:t>
            </a:r>
            <a:r>
              <a:rPr lang="pt-BR" sz="2000" b="1" dirty="0">
                <a:solidFill>
                  <a:schemeClr val="tx1"/>
                </a:solidFill>
                <a:latin typeface="Arial "/>
                <a:cs typeface="Arial" panose="020B0604020202020204" pitchFamily="34" charset="0"/>
              </a:rPr>
              <a:t> A</a:t>
            </a:r>
            <a:r>
              <a:rPr lang="pt-BR" sz="2000" b="1" dirty="0">
                <a:latin typeface="Arial "/>
              </a:rPr>
              <a:t>tividades econômicas não habituais</a:t>
            </a:r>
          </a:p>
        </p:txBody>
      </p:sp>
      <p:sp>
        <p:nvSpPr>
          <p:cNvPr id="2" name="Retângulo de cantos arredondados 10">
            <a:extLst>
              <a:ext uri="{FF2B5EF4-FFF2-40B4-BE49-F238E27FC236}">
                <a16:creationId xmlns:a16="http://schemas.microsoft.com/office/drawing/2014/main" id="{45C9A517-D1B3-D5FE-7E2C-8B4F8735A83C}"/>
              </a:ext>
            </a:extLst>
          </p:cNvPr>
          <p:cNvSpPr/>
          <p:nvPr/>
        </p:nvSpPr>
        <p:spPr>
          <a:xfrm>
            <a:off x="203200" y="4546677"/>
            <a:ext cx="11785600" cy="693043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sz="2000" b="1" dirty="0">
                <a:latin typeface="Arial "/>
              </a:rPr>
              <a:t> </a:t>
            </a:r>
            <a:r>
              <a:rPr lang="pt-BR" sz="2000" b="1" dirty="0">
                <a:solidFill>
                  <a:schemeClr val="tx1"/>
                </a:solidFill>
                <a:latin typeface="Arial "/>
                <a:cs typeface="Arial" panose="020B0604020202020204" pitchFamily="34" charset="0"/>
              </a:rPr>
              <a:t> E</a:t>
            </a:r>
            <a:r>
              <a:rPr lang="pt-BR" sz="2000" b="1" dirty="0">
                <a:latin typeface="Arial "/>
              </a:rPr>
              <a:t>ventos com venda de ingressos</a:t>
            </a:r>
            <a:endParaRPr lang="pt-BR" sz="2400" b="1" dirty="0">
              <a:solidFill>
                <a:srgbClr val="FFFF00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6" name="Retângulo de cantos arredondados 10">
            <a:extLst>
              <a:ext uri="{FF2B5EF4-FFF2-40B4-BE49-F238E27FC236}">
                <a16:creationId xmlns:a16="http://schemas.microsoft.com/office/drawing/2014/main" id="{24665B1D-80F9-BCDE-0F67-3871CE2DA69A}"/>
              </a:ext>
            </a:extLst>
          </p:cNvPr>
          <p:cNvSpPr/>
          <p:nvPr/>
        </p:nvSpPr>
        <p:spPr>
          <a:xfrm>
            <a:off x="203200" y="3695560"/>
            <a:ext cx="11785600" cy="693044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pt-BR" sz="2000" b="1" dirty="0">
                <a:latin typeface="Arial "/>
              </a:rPr>
              <a:t>Prestação de serviços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"/>
              <a:cs typeface="Arial" panose="020B0604020202020204" pitchFamily="34" charset="0"/>
            </a:endParaRPr>
          </a:p>
        </p:txBody>
      </p:sp>
      <p:sp>
        <p:nvSpPr>
          <p:cNvPr id="7" name="Retângulo de cantos arredondados 10">
            <a:extLst>
              <a:ext uri="{FF2B5EF4-FFF2-40B4-BE49-F238E27FC236}">
                <a16:creationId xmlns:a16="http://schemas.microsoft.com/office/drawing/2014/main" id="{0F7CB913-3F79-458E-3CED-1427111E8F8A}"/>
              </a:ext>
            </a:extLst>
          </p:cNvPr>
          <p:cNvSpPr/>
          <p:nvPr/>
        </p:nvSpPr>
        <p:spPr>
          <a:xfrm>
            <a:off x="203200" y="5397793"/>
            <a:ext cx="11785600" cy="693043"/>
          </a:xfrm>
          <a:prstGeom prst="roundRect">
            <a:avLst/>
          </a:prstGeom>
          <a:solidFill>
            <a:schemeClr val="tx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pt-BR" sz="2000" b="1" dirty="0">
                <a:latin typeface="Arial "/>
              </a:rPr>
              <a:t> </a:t>
            </a:r>
            <a:r>
              <a:rPr lang="pt-BR" sz="2000" b="1" dirty="0">
                <a:solidFill>
                  <a:schemeClr val="tx1"/>
                </a:solidFill>
                <a:latin typeface="Arial "/>
                <a:cs typeface="Arial" panose="020B0604020202020204" pitchFamily="34" charset="0"/>
              </a:rPr>
              <a:t> </a:t>
            </a:r>
            <a:r>
              <a:rPr lang="pt-BR" sz="2000" b="1" dirty="0">
                <a:latin typeface="Arial "/>
              </a:rPr>
              <a:t>Bazares</a:t>
            </a:r>
            <a:endParaRPr lang="pt-BR" sz="2400" b="1" dirty="0">
              <a:solidFill>
                <a:srgbClr val="FFFF00"/>
              </a:solidFill>
              <a:latin typeface="Arial 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74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D8DEF-890C-EEE6-E0CB-8E3484AAB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2FF563E3-0552-800C-539B-8DF0358D159D}"/>
              </a:ext>
            </a:extLst>
          </p:cNvPr>
          <p:cNvSpPr/>
          <p:nvPr/>
        </p:nvSpPr>
        <p:spPr>
          <a:xfrm>
            <a:off x="1090941" y="82618"/>
            <a:ext cx="9980622" cy="1094445"/>
          </a:xfrm>
          <a:prstGeom prst="ellipse">
            <a:avLst/>
          </a:prstGeom>
          <a:solidFill>
            <a:srgbClr val="C00000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pt-BR" sz="32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 224/25 E OS IMPACTO NAS LEIS FEDERAIS DE INCENTIVO</a:t>
            </a: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de cantos arredondados 10">
            <a:extLst>
              <a:ext uri="{FF2B5EF4-FFF2-40B4-BE49-F238E27FC236}">
                <a16:creationId xmlns:a16="http://schemas.microsoft.com/office/drawing/2014/main" id="{D8430643-09AD-30C9-D1C1-08F3FBEFAEDF}"/>
              </a:ext>
            </a:extLst>
          </p:cNvPr>
          <p:cNvSpPr/>
          <p:nvPr/>
        </p:nvSpPr>
        <p:spPr>
          <a:xfrm>
            <a:off x="457200" y="1252330"/>
            <a:ext cx="11379200" cy="1763275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nº 224/25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prevê a </a:t>
            </a: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redução dos incentivos e benefícios tributários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que afeta os aqueles incidentes sobre o imposto sobre a renda que são operacionalizados por meio de dedução do IRPJ devido à alíquota de 15% tais como a lei de incentivo à cultura, ao esporte, PRONON e PRONAS/PCD, reciclagem, e fundos dos direitos da criança e do adolescente, e da pessoa idosa</a:t>
            </a:r>
            <a:endParaRPr lang="pt-B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de cantos arredondados 10">
            <a:extLst>
              <a:ext uri="{FF2B5EF4-FFF2-40B4-BE49-F238E27FC236}">
                <a16:creationId xmlns:a16="http://schemas.microsoft.com/office/drawing/2014/main" id="{C0B68F39-98C8-53E2-E3EE-5B1036BC7C1E}"/>
              </a:ext>
            </a:extLst>
          </p:cNvPr>
          <p:cNvSpPr/>
          <p:nvPr/>
        </p:nvSpPr>
        <p:spPr>
          <a:xfrm>
            <a:off x="457200" y="3156156"/>
            <a:ext cx="11379200" cy="3604478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400"/>
              </a:spcAft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Com as novas regras, a partir de 2026, os percentuais de dedução aplicados às empresas tributadas pelo lucro real sofrerão dedução de 10% nas alíquotas atuais, incluindo as doações e patrocínios destinados a:</a:t>
            </a:r>
          </a:p>
          <a:p>
            <a:pPr marL="1254125" indent="-1778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OSCs (Doações Diretas);</a:t>
            </a:r>
          </a:p>
          <a:p>
            <a:pPr marL="1254125" lvl="0" indent="-1778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Cultura;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4125" lvl="0" indent="-1778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Esporte;</a:t>
            </a:r>
          </a:p>
          <a:p>
            <a:pPr marL="1254125" lvl="0" indent="-1778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Reciclagem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4125" lvl="0" indent="-1778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PRONON e PRONAS/PCD;</a:t>
            </a:r>
          </a:p>
          <a:p>
            <a:pPr marL="1254125" lvl="0" indent="-1778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Fundos da Criança e do Adolescente; e </a:t>
            </a:r>
          </a:p>
          <a:p>
            <a:pPr marL="1254125" lvl="0" indent="-1778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Fundos da Pessoa Idosa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12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EDC2-839A-0AE4-7B12-04D6F4229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5EC5A07C-80CB-7718-BB69-0B833C68AF97}"/>
              </a:ext>
            </a:extLst>
          </p:cNvPr>
          <p:cNvGraphicFramePr>
            <a:graphicFrameLocks noGrp="1"/>
          </p:cNvGraphicFramePr>
          <p:nvPr/>
        </p:nvGraphicFramePr>
        <p:xfrm>
          <a:off x="144907" y="582506"/>
          <a:ext cx="11902187" cy="6120545"/>
        </p:xfrm>
        <a:graphic>
          <a:graphicData uri="http://schemas.openxmlformats.org/drawingml/2006/table">
            <a:tbl>
              <a:tblPr/>
              <a:tblGrid>
                <a:gridCol w="4441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3864">
                  <a:extLst>
                    <a:ext uri="{9D8B030D-6E8A-4147-A177-3AD203B41FA5}">
                      <a16:colId xmlns:a16="http://schemas.microsoft.com/office/drawing/2014/main" val="859833196"/>
                    </a:ext>
                  </a:extLst>
                </a:gridCol>
                <a:gridCol w="2534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1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380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Incentivos Fiscais - Pessoa Jurídica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2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Área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Base de Cálculo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Até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Após Lei 224/25</a:t>
                      </a:r>
                    </a:p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Jan/2026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8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l" fontAlgn="b"/>
                      <a:r>
                        <a:rPr lang="pt-BR" sz="3600" b="1" i="0" u="none" strike="noStrike" dirty="0">
                          <a:solidFill>
                            <a:srgbClr val="002B82"/>
                          </a:solidFill>
                          <a:effectLst/>
                          <a:latin typeface="Calibri" panose="020F0502020204030204" pitchFamily="34" charset="0"/>
                        </a:rPr>
                        <a:t>Cultura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IR devido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3,6%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8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l" fontAlgn="b"/>
                      <a:r>
                        <a:rPr lang="pt-BR" sz="3600" b="1" i="0" u="none" strike="noStrike" dirty="0">
                          <a:solidFill>
                            <a:srgbClr val="002B82"/>
                          </a:solidFill>
                          <a:effectLst/>
                          <a:latin typeface="Calibri" panose="020F0502020204030204" pitchFamily="34" charset="0"/>
                        </a:rPr>
                        <a:t>Esporte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 2 a 4%</a:t>
                      </a:r>
                      <a:r>
                        <a:rPr lang="pt-BR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 1,8 a 3,6%</a:t>
                      </a:r>
                      <a:r>
                        <a:rPr lang="pt-BR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8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l" fontAlgn="b"/>
                      <a:r>
                        <a:rPr lang="pt-BR" sz="3600" b="1" i="0" u="none" strike="noStrike" dirty="0">
                          <a:solidFill>
                            <a:srgbClr val="002B82"/>
                          </a:solidFill>
                          <a:effectLst/>
                          <a:latin typeface="Calibri" panose="020F0502020204030204" pitchFamily="34" charset="0"/>
                        </a:rPr>
                        <a:t>Criança e Adolescente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pt-BR" sz="3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8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l" fontAlgn="b"/>
                      <a:r>
                        <a:rPr lang="pt-BR" sz="3600" b="1" i="0" u="none" strike="noStrike" dirty="0">
                          <a:solidFill>
                            <a:srgbClr val="002B82"/>
                          </a:solidFill>
                          <a:effectLst/>
                          <a:latin typeface="Calibri" panose="020F0502020204030204" pitchFamily="34" charset="0"/>
                        </a:rPr>
                        <a:t>Idoso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pt-BR" sz="3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b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171177"/>
                  </a:ext>
                </a:extLst>
              </a:tr>
              <a:tr h="5428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l" fontAlgn="b"/>
                      <a:r>
                        <a:rPr lang="pt-BR" sz="3600" b="1" i="0" u="none" strike="noStrike" dirty="0">
                          <a:solidFill>
                            <a:srgbClr val="002B82"/>
                          </a:solidFill>
                          <a:effectLst/>
                          <a:latin typeface="Calibri" panose="020F0502020204030204" pitchFamily="34" charset="0"/>
                        </a:rPr>
                        <a:t>Reciclagem*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pt-BR" sz="3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  1,% </a:t>
                      </a:r>
                      <a:r>
                        <a:rPr lang="pt-BR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endParaRPr lang="pt-BR" sz="36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  0,9% </a:t>
                      </a:r>
                      <a:r>
                        <a:rPr lang="pt-BR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endParaRPr lang="pt-BR" sz="36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28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l" fontAlgn="b"/>
                      <a:r>
                        <a:rPr lang="pt-BR" sz="3600" b="1" i="0" u="none" strike="noStrike" dirty="0">
                          <a:solidFill>
                            <a:srgbClr val="002B82"/>
                          </a:solidFill>
                          <a:effectLst/>
                          <a:latin typeface="Calibri" panose="020F0502020204030204" pitchFamily="34" charset="0"/>
                        </a:rPr>
                        <a:t>PRONON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pt-BR" sz="3600" b="1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28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l" fontAlgn="b"/>
                      <a:r>
                        <a:rPr lang="pt-BR" sz="3600" b="1" i="0" u="none" strike="noStrike" dirty="0">
                          <a:solidFill>
                            <a:srgbClr val="002B82"/>
                          </a:solidFill>
                          <a:effectLst/>
                          <a:latin typeface="Calibri" panose="020F0502020204030204" pitchFamily="34" charset="0"/>
                        </a:rPr>
                        <a:t>PRONAS/PCD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pt-BR" sz="3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2066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Rockwell" panose="02060603020205020403"/>
                        </a:defRPr>
                      </a:lvl9pPr>
                    </a:lstStyle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049597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FA91E512-6400-2D58-3ADB-A6239731F659}"/>
              </a:ext>
            </a:extLst>
          </p:cNvPr>
          <p:cNvSpPr/>
          <p:nvPr/>
        </p:nvSpPr>
        <p:spPr>
          <a:xfrm>
            <a:off x="-96876" y="0"/>
            <a:ext cx="121439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marR="0" lvl="0" indent="-26828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Percentuais – incentivos Fiscais – </a:t>
            </a:r>
            <a:r>
              <a:rPr kumimoji="0" lang="pt-BR" sz="2800" b="1" i="0" u="none" strike="noStrike" kern="1200" cap="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LEI nº 224/25</a:t>
            </a:r>
          </a:p>
        </p:txBody>
      </p:sp>
    </p:spTree>
    <p:extLst>
      <p:ext uri="{BB962C8B-B14F-4D97-AF65-F5344CB8AC3E}">
        <p14:creationId xmlns:p14="http://schemas.microsoft.com/office/powerpoint/2010/main" val="58755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9A7ED-6C90-C6FB-664F-F427AA206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D1030B44-C403-9C92-10D2-7E231041C8CC}"/>
              </a:ext>
            </a:extLst>
          </p:cNvPr>
          <p:cNvSpPr/>
          <p:nvPr/>
        </p:nvSpPr>
        <p:spPr>
          <a:xfrm>
            <a:off x="1105689" y="157885"/>
            <a:ext cx="9980622" cy="1094445"/>
          </a:xfrm>
          <a:prstGeom prst="ellipse">
            <a:avLst/>
          </a:prstGeom>
          <a:solidFill>
            <a:srgbClr val="4C0000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pt-BR" sz="32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 224/25 E OS IMPACTO NAS LEIS FEDERAIS DE INCENTIVO</a:t>
            </a:r>
          </a:p>
        </p:txBody>
      </p:sp>
      <p:sp>
        <p:nvSpPr>
          <p:cNvPr id="4" name="Retângulo de cantos arredondados 10">
            <a:extLst>
              <a:ext uri="{FF2B5EF4-FFF2-40B4-BE49-F238E27FC236}">
                <a16:creationId xmlns:a16="http://schemas.microsoft.com/office/drawing/2014/main" id="{72CAB605-163D-EF51-D962-05DFB7A05EBC}"/>
              </a:ext>
            </a:extLst>
          </p:cNvPr>
          <p:cNvSpPr/>
          <p:nvPr/>
        </p:nvSpPr>
        <p:spPr>
          <a:xfrm>
            <a:off x="457200" y="1470992"/>
            <a:ext cx="11379200" cy="522912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PLP nº 11/26 – Senado</a:t>
            </a: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b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exto, Carta&#10;&#10;O conteúdo gerado por IA pode estar incorreto.">
            <a:extLst>
              <a:ext uri="{FF2B5EF4-FFF2-40B4-BE49-F238E27FC236}">
                <a16:creationId xmlns:a16="http://schemas.microsoft.com/office/drawing/2014/main" id="{6FD080CA-079C-6BBB-4EA3-06112A30E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223" y="2240939"/>
            <a:ext cx="6917553" cy="429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1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2B203-AC3C-194C-1377-298846E45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39986AE7-C6B1-29AA-66C4-1159DC5C7B19}"/>
              </a:ext>
            </a:extLst>
          </p:cNvPr>
          <p:cNvSpPr/>
          <p:nvPr/>
        </p:nvSpPr>
        <p:spPr>
          <a:xfrm>
            <a:off x="1105689" y="157885"/>
            <a:ext cx="9980622" cy="1094445"/>
          </a:xfrm>
          <a:prstGeom prst="ellipse">
            <a:avLst/>
          </a:prstGeom>
          <a:solidFill>
            <a:srgbClr val="4C0000"/>
          </a:solidFill>
          <a:ln w="15875" cap="rnd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pt-BR" sz="32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 224/25 E OS IMPACTO NAS LEIS FEDERAIS DE INCENTIVO</a:t>
            </a:r>
          </a:p>
        </p:txBody>
      </p:sp>
      <p:sp>
        <p:nvSpPr>
          <p:cNvPr id="4" name="Retângulo de cantos arredondados 10">
            <a:extLst>
              <a:ext uri="{FF2B5EF4-FFF2-40B4-BE49-F238E27FC236}">
                <a16:creationId xmlns:a16="http://schemas.microsoft.com/office/drawing/2014/main" id="{69C32B2E-C408-7B2A-B840-1522368AFA94}"/>
              </a:ext>
            </a:extLst>
          </p:cNvPr>
          <p:cNvSpPr/>
          <p:nvPr/>
        </p:nvSpPr>
        <p:spPr>
          <a:xfrm>
            <a:off x="457200" y="1470992"/>
            <a:ext cx="11379200" cy="5229124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PLP nº 11/26 – Senado</a:t>
            </a: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b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 descr="Tabela&#10;&#10;O conteúdo gerado por IA pode estar incorreto.">
            <a:extLst>
              <a:ext uri="{FF2B5EF4-FFF2-40B4-BE49-F238E27FC236}">
                <a16:creationId xmlns:a16="http://schemas.microsoft.com/office/drawing/2014/main" id="{FC59FA57-4A4B-0758-DB47-C75245D45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41" y="2191846"/>
            <a:ext cx="6586594" cy="430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502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8E2EC-4975-D00F-5064-CBFFE8FDE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99C45CB-D8B8-28F6-830A-BF90BC991F9D}"/>
              </a:ext>
            </a:extLst>
          </p:cNvPr>
          <p:cNvSpPr txBox="1"/>
          <p:nvPr/>
        </p:nvSpPr>
        <p:spPr>
          <a:xfrm>
            <a:off x="25772" y="0"/>
            <a:ext cx="4368800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9CC474-1A7F-FE7F-9FD7-B95EB9FE7CFA}"/>
              </a:ext>
            </a:extLst>
          </p:cNvPr>
          <p:cNvSpPr txBox="1"/>
          <p:nvPr/>
        </p:nvSpPr>
        <p:spPr>
          <a:xfrm>
            <a:off x="4464817" y="346105"/>
            <a:ext cx="7334460" cy="6165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lvl="0" algn="just">
              <a:spcAft>
                <a:spcPts val="1200"/>
              </a:spcAft>
              <a:defRPr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Para identificação do real impacto financeiro nas OSC, é essencial verificar:</a:t>
            </a:r>
          </a:p>
          <a:p>
            <a:pPr marL="173038" lvl="0" algn="just">
              <a:spcAft>
                <a:spcPts val="1200"/>
              </a:spcAft>
              <a:defRPr/>
            </a:pPr>
            <a:endParaRPr lang="pt-BR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82638" lvl="0" indent="-342900" algn="just"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Qual(is) sua(s) área(s) de atuação;</a:t>
            </a:r>
          </a:p>
          <a:p>
            <a:pPr marL="782638" lvl="0" indent="-342900" algn="just"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Qual é seu enquadramento (Imune ou Isenta);</a:t>
            </a:r>
          </a:p>
          <a:p>
            <a:pPr marL="782638" lvl="0" indent="-342900" algn="just"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De onde vem seus recursos e receitas;</a:t>
            </a:r>
          </a:p>
          <a:p>
            <a:pPr marL="782638" lvl="0" indent="-342900" algn="just"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Quais são suas despesas com bens e serviços;</a:t>
            </a:r>
          </a:p>
          <a:p>
            <a:pPr marL="782638" lvl="0" indent="-342900" algn="just"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Quem são seus fornecedores e prestadores de serviços;</a:t>
            </a:r>
          </a:p>
          <a:p>
            <a:pPr marL="782638" lvl="0" indent="-342900" algn="just"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Qual o volume de sua folha de pagamentos;</a:t>
            </a:r>
          </a:p>
          <a:p>
            <a:pPr marL="782638" lvl="0" indent="-342900" algn="just"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Qual o volume dos rendimentos sobre suas aplicações financeiras;</a:t>
            </a:r>
          </a:p>
          <a:p>
            <a:pPr marL="782638" lvl="0" indent="-342900" algn="just"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Se será contribuinte do IBS/CBS; e</a:t>
            </a:r>
          </a:p>
          <a:p>
            <a:pPr marL="782638" lvl="0" indent="-342900" algn="just"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pt-BR" sz="2100" b="1" dirty="0">
                <a:latin typeface="Arial" panose="020B0604020202020204" pitchFamily="34" charset="0"/>
                <a:cs typeface="Arial" panose="020B0604020202020204" pitchFamily="34" charset="0"/>
              </a:rPr>
              <a:t>Como precificar seus serviços, após a incidência dos novos tributos.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C26D912-0B96-7480-76BE-90D1BFBD4005}"/>
              </a:ext>
            </a:extLst>
          </p:cNvPr>
          <p:cNvSpPr txBox="1">
            <a:spLocks/>
          </p:cNvSpPr>
          <p:nvPr/>
        </p:nvSpPr>
        <p:spPr>
          <a:xfrm>
            <a:off x="392723" y="1962149"/>
            <a:ext cx="3775390" cy="26645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REFLEXOS DA Reforma TRIBUTÁRIA nas entidades sem fins lucrativos</a:t>
            </a:r>
          </a:p>
        </p:txBody>
      </p:sp>
    </p:spTree>
    <p:extLst>
      <p:ext uri="{BB962C8B-B14F-4D97-AF65-F5344CB8AC3E}">
        <p14:creationId xmlns:p14="http://schemas.microsoft.com/office/powerpoint/2010/main" val="274526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1A560-18BD-E872-B686-CB72B10D2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2977986-13BE-B88A-AA77-E06F53F994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5" b="22139"/>
          <a:stretch>
            <a:fillRect/>
          </a:stretch>
        </p:blipFill>
        <p:spPr bwMode="auto">
          <a:xfrm>
            <a:off x="3089134" y="127000"/>
            <a:ext cx="8863517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6D36961-389E-B4C1-F78F-FBF0EEBEA87F}"/>
              </a:ext>
            </a:extLst>
          </p:cNvPr>
          <p:cNvSpPr txBox="1">
            <a:spLocks/>
          </p:cNvSpPr>
          <p:nvPr/>
        </p:nvSpPr>
        <p:spPr>
          <a:xfrm>
            <a:off x="50800" y="2624665"/>
            <a:ext cx="2946400" cy="12022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br>
              <a:rPr lang="pt-BR" sz="700" b="0" dirty="0">
                <a:solidFill>
                  <a:schemeClr val="accent1">
                    <a:lumMod val="50000"/>
                  </a:schemeClr>
                </a:solidFill>
                <a:latin typeface="Lustria"/>
              </a:rPr>
            </a:br>
            <a:br>
              <a:rPr lang="pt-BR" sz="700" b="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3600" cap="none" dirty="0">
                <a:latin typeface="Arial" panose="020B0604020202020204" pitchFamily="34" charset="0"/>
                <a:cs typeface="Arial" panose="020B0604020202020204" pitchFamily="34" charset="0"/>
              </a:rPr>
              <a:t>ronograma</a:t>
            </a:r>
            <a:br>
              <a:rPr lang="pt-BR" sz="16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cap="none" dirty="0">
                <a:latin typeface="Arial" panose="020B0604020202020204" pitchFamily="34" charset="0"/>
                <a:cs typeface="Arial" panose="020B0604020202020204" pitchFamily="34" charset="0"/>
              </a:rPr>
              <a:t>Fonte: Portal da Reforma Tributária</a:t>
            </a:r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62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>
            <a:extLst>
              <a:ext uri="{FF2B5EF4-FFF2-40B4-BE49-F238E27FC236}">
                <a16:creationId xmlns:a16="http://schemas.microsoft.com/office/drawing/2014/main" id="{D8CB967A-C7F2-E611-63A8-4490C11CD268}"/>
              </a:ext>
            </a:extLst>
          </p:cNvPr>
          <p:cNvSpPr txBox="1"/>
          <p:nvPr/>
        </p:nvSpPr>
        <p:spPr>
          <a:xfrm>
            <a:off x="558800" y="5068070"/>
            <a:ext cx="11817007" cy="1412507"/>
          </a:xfrm>
          <a:prstGeom prst="rect">
            <a:avLst/>
          </a:prstGeom>
        </p:spPr>
        <p:txBody>
          <a:bodyPr vert="horz" lIns="60960" tIns="30480" rIns="60960" bIns="30480" rtlCol="0" anchor="b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OBRIGADO!</a:t>
            </a:r>
          </a:p>
        </p:txBody>
      </p:sp>
      <p:pic>
        <p:nvPicPr>
          <p:cNvPr id="18" name="Google Shape;1322;p148">
            <a:extLst>
              <a:ext uri="{FF2B5EF4-FFF2-40B4-BE49-F238E27FC236}">
                <a16:creationId xmlns:a16="http://schemas.microsoft.com/office/drawing/2014/main" id="{FB27B942-0BB2-347D-B5EC-878C9664D595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5162192" y="3268714"/>
            <a:ext cx="248944" cy="27274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15;p148">
            <a:extLst>
              <a:ext uri="{FF2B5EF4-FFF2-40B4-BE49-F238E27FC236}">
                <a16:creationId xmlns:a16="http://schemas.microsoft.com/office/drawing/2014/main" id="{161E77ED-9C78-8C11-9021-51EE33593BFF}"/>
              </a:ext>
            </a:extLst>
          </p:cNvPr>
          <p:cNvSpPr txBox="1"/>
          <p:nvPr/>
        </p:nvSpPr>
        <p:spPr>
          <a:xfrm>
            <a:off x="2890709" y="412518"/>
            <a:ext cx="6004097" cy="538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marL="0" marR="0" lvl="0" indent="0" algn="l" defTabSz="406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               NAILTON CAZUMBÁ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91C787C-FA19-3284-FC8B-4BA33FF9B3E9}"/>
              </a:ext>
            </a:extLst>
          </p:cNvPr>
          <p:cNvSpPr/>
          <p:nvPr/>
        </p:nvSpPr>
        <p:spPr>
          <a:xfrm>
            <a:off x="2890709" y="1207924"/>
            <a:ext cx="9301285" cy="4360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7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                      	   nailton.pauta@gmail.com</a:t>
            </a:r>
            <a:endParaRPr kumimoji="0" lang="pt-BR" sz="9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6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                             </a:t>
            </a:r>
            <a:endParaRPr kumimoji="0" lang="pt-BR" sz="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               Nailton Cazumbá</a:t>
            </a: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               Pauta Assessoria Contábil, Consultoria e Treinamento</a:t>
            </a: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     </a:t>
            </a: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               nailton.cazumba</a:t>
            </a:r>
            <a:endParaRPr kumimoji="0" lang="pt-BR" sz="29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               Nailton Cazumbá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9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               71 – 99139-9367</a:t>
            </a:r>
            <a:endParaRPr kumimoji="0" lang="pt-BR" sz="10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                          </a:t>
            </a:r>
          </a:p>
          <a:p>
            <a:pPr marL="0" marR="0" lvl="0" indent="0" algn="ctr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04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ED1B8C8-AF3A-3E1C-961E-F666A3C725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51" y="1977081"/>
            <a:ext cx="539515" cy="53177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4B899A5-3228-FD52-91CA-45955446AD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47" y="3415629"/>
            <a:ext cx="622847" cy="62177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37D0098-5159-5EA7-34FA-CFC0F1FA1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50" y="1244600"/>
            <a:ext cx="539517" cy="589633"/>
          </a:xfrm>
          <a:prstGeom prst="rect">
            <a:avLst/>
          </a:prstGeom>
        </p:spPr>
      </p:pic>
      <p:pic>
        <p:nvPicPr>
          <p:cNvPr id="8" name="Picture 6" descr="Microsoft Apps">
            <a:extLst>
              <a:ext uri="{FF2B5EF4-FFF2-40B4-BE49-F238E27FC236}">
                <a16:creationId xmlns:a16="http://schemas.microsoft.com/office/drawing/2014/main" id="{44059ECE-1578-1134-4A60-F8970DEE6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647" y="2703443"/>
            <a:ext cx="586753" cy="62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Whatsapp fora do ar? Falhas e problemas acontecendo neste momento. |  Downdetector">
            <a:extLst>
              <a:ext uri="{FF2B5EF4-FFF2-40B4-BE49-F238E27FC236}">
                <a16:creationId xmlns:a16="http://schemas.microsoft.com/office/drawing/2014/main" id="{DC61F24F-3B8A-AD0A-108A-FD8912FE4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646" y="4153267"/>
            <a:ext cx="622847" cy="66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9803DF71-8714-A4B0-098D-A0EB79642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" r="517"/>
          <a:stretch/>
        </p:blipFill>
        <p:spPr bwMode="auto">
          <a:xfrm>
            <a:off x="1301321" y="1416454"/>
            <a:ext cx="2736000" cy="259939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4442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10872</TotalTime>
  <Words>2072</Words>
  <Application>Microsoft Office PowerPoint</Application>
  <PresentationFormat>Widescreen</PresentationFormat>
  <Paragraphs>235</Paragraphs>
  <Slides>30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41" baseType="lpstr">
      <vt:lpstr>Aptos</vt:lpstr>
      <vt:lpstr>Arial</vt:lpstr>
      <vt:lpstr>Arial </vt:lpstr>
      <vt:lpstr>Bookman Old Style</vt:lpstr>
      <vt:lpstr>Calibri</vt:lpstr>
      <vt:lpstr>Century Gothic</vt:lpstr>
      <vt:lpstr>Lustria</vt:lpstr>
      <vt:lpstr>Outfit</vt:lpstr>
      <vt:lpstr>Rockwell</vt:lpstr>
      <vt:lpstr>Wingdings</vt:lpstr>
      <vt:lpstr>Damask</vt:lpstr>
      <vt:lpstr>Apresentação do PowerPoint</vt:lpstr>
      <vt:lpstr>Apresentação do PowerPoint</vt:lpstr>
      <vt:lpstr>                                                                                                                                                       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Prestação de contas no terceiro setor</dc:title>
  <dc:creator>Nailton Cazumbá</dc:creator>
  <cp:lastModifiedBy>Nailton Cazumbá</cp:lastModifiedBy>
  <cp:revision>701</cp:revision>
  <dcterms:created xsi:type="dcterms:W3CDTF">2013-08-03T12:09:05Z</dcterms:created>
  <dcterms:modified xsi:type="dcterms:W3CDTF">2026-05-12T11:56:06Z</dcterms:modified>
</cp:coreProperties>
</file>